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0" r:id="rId1"/>
  </p:sldMasterIdLst>
  <p:handoutMasterIdLst>
    <p:handoutMasterId r:id="rId28"/>
  </p:handoutMasterIdLst>
  <p:sldIdLst>
    <p:sldId id="256" r:id="rId2"/>
    <p:sldId id="257" r:id="rId3"/>
    <p:sldId id="286" r:id="rId4"/>
    <p:sldId id="287" r:id="rId5"/>
    <p:sldId id="260" r:id="rId6"/>
    <p:sldId id="261" r:id="rId7"/>
    <p:sldId id="262" r:id="rId8"/>
    <p:sldId id="273" r:id="rId9"/>
    <p:sldId id="268" r:id="rId10"/>
    <p:sldId id="274" r:id="rId11"/>
    <p:sldId id="275" r:id="rId12"/>
    <p:sldId id="288" r:id="rId13"/>
    <p:sldId id="271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90" r:id="rId24"/>
    <p:sldId id="291" r:id="rId25"/>
    <p:sldId id="285" r:id="rId26"/>
    <p:sldId id="293" r:id="rId27"/>
  </p:sldIdLst>
  <p:sldSz cx="9144000" cy="6858000" type="screen4x3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9F1147-9EE3-46BB-A300-25CB5C6A7A6A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F7B9BD-D11D-43FD-BF30-15847616A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8BB72-A30D-48DC-B657-91FF6B96D4CF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76A3-AEF0-423A-9F90-0EF1A16AE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A0F0-BA89-498E-83F0-C52C957E5961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B345-DB7F-4977-95CA-F95DC9474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CCD8-7928-44F6-8332-0AC9B77023D1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327F-0B75-4412-965D-7199DB104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1FA-3459-4762-A47B-4567A6ADF3C4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BD8D-C6E0-46AD-8794-040865541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DFD6E-9503-4256-99FC-DD684D70B8E1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5A183-BC63-446D-A99B-65528CBA0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A4E88-350A-4CAB-95E6-CD82AF8639C7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4F751-8638-4348-9338-807C8E3EA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48FE5-8F1F-4BAA-AE32-800DF7A83E17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CEEC-EF57-4B25-9CD3-27487AE7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B27A-EB9A-44F6-929B-3B6E7030B9BF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DA4F3-5F9E-4CF0-9B28-E56D28DC8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ACFB-A6B4-4FA2-BFB4-06A1AEBE7B91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69C-A725-4695-A267-FF365997B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AF33C-C5E2-4A1C-9F5F-A604640823A8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EDC7-0F50-4758-9297-24BA7E3EB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5A38-7DF5-4ABF-A04C-7C7B3D8270DF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DD40A-A0DA-499D-A032-332550315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8D3C30-A1B4-467C-B4A6-33541BF6C411}" type="datetimeFigureOut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105C2A-0D57-4082-BE2C-EFF8B68AA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 bwMode="auto">
          <a:xfrm>
            <a:off x="0" y="1524000"/>
            <a:ext cx="89916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304800"/>
            <a:ext cx="6629400" cy="10779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cs typeface="Arial" charset="0"/>
              </a:rPr>
              <a:t>Sindicatul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Învățământ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Preuniversitar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Județul Hunedoara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743" y="2590800"/>
            <a:ext cx="8172282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CONSILIUL LIDERILOR</a:t>
            </a:r>
          </a:p>
          <a:p>
            <a:pPr algn="ctr">
              <a:defRPr/>
            </a:pPr>
            <a:r>
              <a:rPr lang="en-US" sz="4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Deva</a:t>
            </a: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, 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30.04.2014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>
              <a:defRPr/>
            </a:pP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>
              <a:defRPr/>
            </a:pPr>
            <a:r>
              <a:rPr lang="en-US" sz="4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Informare</a:t>
            </a: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/ </a:t>
            </a:r>
            <a:r>
              <a:rPr lang="en-US" sz="4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raport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2053" name="Picture 7" descr="Sigle SIP H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59385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3340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3. Compartimente/servicii</a:t>
            </a:r>
          </a:p>
          <a:p>
            <a:pPr marL="574675" indent="-514350" algn="ctr">
              <a:buFont typeface="Arial" charset="0"/>
              <a:buNone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c) Juridic</a:t>
            </a:r>
            <a:endParaRPr lang="ro-RO" sz="2800" dirty="0" smtClean="0">
              <a:solidFill>
                <a:schemeClr val="accent1"/>
              </a:solidFill>
            </a:endParaRPr>
          </a:p>
          <a:p>
            <a:pPr marL="574675" indent="-514350" algn="ctr">
              <a:buFont typeface="Arial" charset="0"/>
              <a:buNone/>
              <a:defRPr/>
            </a:pPr>
            <a:endParaRPr lang="ro-RO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13316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81000" y="2514600"/>
          <a:ext cx="6629400" cy="4217988"/>
        </p:xfrm>
        <a:graphic>
          <a:graphicData uri="http://schemas.openxmlformats.org/drawingml/2006/table">
            <a:tbl>
              <a:tblPr/>
              <a:tblGrid>
                <a:gridCol w="5334000"/>
                <a:gridCol w="1295400"/>
              </a:tblGrid>
              <a:tr h="5032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TIPUL ACȚIUNII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NUMĂR DOSARE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Spor doctorat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Eliberare diplomă absolvenți Universitatea ”Spiru Haret”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Decontare navetă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Sume compensatorii 2010 (Legea 330 / 2009) – restanțe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Sume compensatorii 2011 (Legea 284 / 2010)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1.077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Dobândă diferențe salariale 2009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935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Plată ore educație fizică ciclul primar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Prima de instalare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Recunoaștere diplomă absolvenți Universitatea ”Spiru Haret”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2.219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0104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3. Compartimente / servicii</a:t>
            </a:r>
          </a:p>
          <a:p>
            <a:pPr marL="574675" indent="-514350" algn="ctr">
              <a:buFont typeface="Arial" charset="0"/>
              <a:buNone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d) CAR (IFN)</a:t>
            </a:r>
          </a:p>
          <a:p>
            <a:pPr marL="574675" indent="-514350" algn="ctr">
              <a:buFont typeface="Arial" charset="0"/>
              <a:buNone/>
              <a:defRPr/>
            </a:pPr>
            <a:endParaRPr lang="ro-RO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28600" y="3124200"/>
          <a:ext cx="6534562" cy="2516190"/>
        </p:xfrm>
        <a:graphic>
          <a:graphicData uri="http://schemas.openxmlformats.org/drawingml/2006/table">
            <a:tbl>
              <a:tblPr/>
              <a:tblGrid>
                <a:gridCol w="2466754"/>
                <a:gridCol w="770860"/>
                <a:gridCol w="847946"/>
                <a:gridCol w="847946"/>
                <a:gridCol w="847946"/>
                <a:gridCol w="753110"/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INDICATORI / PERIOADA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2009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ro-RO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Număr membri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1767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1929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2053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2196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2408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Număr împrumuturi acordate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714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819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835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1050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Dobânda pentru împrumut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4,68%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4,68%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Excedent trecut la rezerve (lei)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208.935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343.637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487.678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293.010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 smtClean="0">
                          <a:latin typeface="Calibri"/>
                          <a:ea typeface="Times New Roman"/>
                          <a:cs typeface="Times New Roman"/>
                        </a:rPr>
                        <a:t>376.672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0104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3. Compartimente / servicii</a:t>
            </a:r>
          </a:p>
          <a:p>
            <a:pPr marL="574675" indent="-514350" algn="ctr">
              <a:buFont typeface="Arial" charset="0"/>
              <a:buNone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d) CAR (IFN)</a:t>
            </a:r>
          </a:p>
          <a:p>
            <a:pPr>
              <a:buNone/>
            </a:pPr>
            <a:endParaRPr lang="ro-RO" sz="2800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o-RO" sz="2800" b="1" dirty="0" smtClean="0">
                <a:solidFill>
                  <a:schemeClr val="accent1"/>
                </a:solidFill>
              </a:rPr>
              <a:t>De la 01 aprilie 2014:</a:t>
            </a:r>
          </a:p>
          <a:p>
            <a:r>
              <a:rPr lang="ro-RO" sz="2800" dirty="0" smtClean="0">
                <a:solidFill>
                  <a:schemeClr val="accent1"/>
                </a:solidFill>
              </a:rPr>
              <a:t>dobânda de lucru pentru membrii de sindicat:  4,28%-4,50 % pe an</a:t>
            </a:r>
          </a:p>
          <a:p>
            <a:r>
              <a:rPr lang="ro-RO" sz="2800" dirty="0" smtClean="0">
                <a:solidFill>
                  <a:schemeClr val="accent1"/>
                </a:solidFill>
              </a:rPr>
              <a:t>plafonul pentru împrumuturi: 15.000 lei - de până la 4 ori fondul social al solicitantului</a:t>
            </a:r>
          </a:p>
          <a:p>
            <a:r>
              <a:rPr lang="ro-RO" sz="2800" dirty="0" smtClean="0">
                <a:solidFill>
                  <a:schemeClr val="accent1"/>
                </a:solidFill>
              </a:rPr>
              <a:t>perioada de rambursare: maxim 36 de luni</a:t>
            </a:r>
          </a:p>
          <a:p>
            <a:pPr marL="574675" indent="-514350">
              <a:buFont typeface="Arial" charset="0"/>
              <a:buNone/>
              <a:defRPr/>
            </a:pPr>
            <a:endParaRPr lang="ro-RO" sz="2800" b="1" dirty="0" smtClean="0">
              <a:solidFill>
                <a:schemeClr val="accent1"/>
              </a:solidFill>
            </a:endParaRPr>
          </a:p>
          <a:p>
            <a:pPr marL="574675" indent="-514350" algn="ctr">
              <a:buFont typeface="Arial" charset="0"/>
              <a:buNone/>
              <a:defRPr/>
            </a:pPr>
            <a:endParaRPr lang="ro-RO" sz="2800" b="1" dirty="0" smtClean="0">
              <a:solidFill>
                <a:schemeClr val="accent1"/>
              </a:solidFill>
            </a:endParaRPr>
          </a:p>
          <a:p>
            <a:pPr marL="574675" indent="-514350" algn="ctr">
              <a:buFont typeface="Arial" charset="0"/>
              <a:buNone/>
              <a:defRPr/>
            </a:pPr>
            <a:endParaRPr lang="ro-RO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3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3. Compartimente / servicii</a:t>
            </a:r>
          </a:p>
          <a:p>
            <a:pPr marL="514350" indent="-514350" algn="ctr">
              <a:buFont typeface="Arial" charset="0"/>
              <a:buNone/>
            </a:pPr>
            <a:r>
              <a:rPr lang="ro-RO" sz="2800" b="1" dirty="0" smtClean="0">
                <a:solidFill>
                  <a:schemeClr val="accent1"/>
                </a:solidFill>
              </a:rPr>
              <a:t>e) Agenția de turism</a:t>
            </a:r>
          </a:p>
          <a:p>
            <a:pPr marL="514350" indent="-514350" algn="ctr">
              <a:buFont typeface="Arial" charset="0"/>
              <a:buNone/>
            </a:pPr>
            <a:r>
              <a:rPr lang="ro-RO" sz="2800" b="1" dirty="0" smtClean="0">
                <a:solidFill>
                  <a:schemeClr val="accent1"/>
                </a:solidFill>
              </a:rPr>
              <a:t>SIP Tour</a:t>
            </a:r>
          </a:p>
          <a:p>
            <a:pPr marL="514350" indent="-514350" algn="ctr">
              <a:buFont typeface="Arial" charset="0"/>
              <a:buNone/>
            </a:pPr>
            <a:endParaRPr lang="ro-RO" sz="28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Arial" charset="0"/>
              <a:buNone/>
            </a:pPr>
            <a:endParaRPr lang="ro-RO" sz="2800" dirty="0" smtClean="0">
              <a:solidFill>
                <a:schemeClr val="accent1"/>
              </a:solidFill>
            </a:endParaRP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09600" y="3810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TIP ACȚIUNE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NR.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Acordarea de bilete de odihnă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278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Acordarea de bilete de tratament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Organizarea de excursii școlare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Acordarea de bilete de avion / autocar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Organizarea de evenimente (conferințe, ședințe)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67818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Relația cu membrii de sindicat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o-RO" sz="14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Relația și poziția în FSE „Spiru Haret”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o-RO" sz="14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Relația și poziția în UJ </a:t>
            </a:r>
            <a:r>
              <a:rPr lang="ro-RO" b="1" dirty="0" err="1" smtClean="0">
                <a:solidFill>
                  <a:schemeClr val="accent1"/>
                </a:solidFill>
              </a:rPr>
              <a:t>CNSLR-Frația</a:t>
            </a:r>
            <a:r>
              <a:rPr lang="ro-RO" b="1" dirty="0" smtClean="0">
                <a:solidFill>
                  <a:schemeClr val="accent1"/>
                </a:solidFill>
              </a:rPr>
              <a:t> Hunedoara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ro-RO" sz="14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Dialogul social</a:t>
            </a:r>
          </a:p>
          <a:p>
            <a:pPr marL="1039813" indent="-514350">
              <a:buFont typeface="Arial" charset="0"/>
              <a:buAutoNum type="arabicPeriod"/>
              <a:defRPr/>
            </a:pPr>
            <a:endParaRPr lang="ro-RO" b="1" dirty="0" smtClean="0">
              <a:solidFill>
                <a:schemeClr val="accent1"/>
              </a:solidFill>
            </a:endParaRPr>
          </a:p>
          <a:p>
            <a:pPr marL="514350" indent="-514350" algn="ctr">
              <a:buFont typeface="Arial" charset="0"/>
              <a:buNone/>
              <a:defRPr/>
            </a:pPr>
            <a:endParaRPr lang="ro-RO" b="1" dirty="0" smtClean="0">
              <a:solidFill>
                <a:schemeClr val="accent1"/>
              </a:solidFill>
            </a:endParaRP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6781800" cy="4572000"/>
          </a:xfrm>
        </p:spPr>
        <p:txBody>
          <a:bodyPr/>
          <a:lstStyle/>
          <a:p>
            <a:pPr marL="514350" indent="-514350" algn="ctr">
              <a:buFont typeface="Arial" charset="0"/>
              <a:buAutoNum type="arabicPeriod"/>
            </a:pPr>
            <a:r>
              <a:rPr lang="ro-RO" b="1" dirty="0" smtClean="0">
                <a:solidFill>
                  <a:schemeClr val="accent1"/>
                </a:solidFill>
              </a:rPr>
              <a:t>Relația cu membrii de sindicat </a:t>
            </a:r>
          </a:p>
          <a:p>
            <a:pPr marL="514350" indent="-514350" algn="ctr">
              <a:buFont typeface="Arial" charset="0"/>
              <a:buNone/>
            </a:pPr>
            <a:endParaRPr lang="ro-RO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Arial" charset="0"/>
              <a:buAutoNum type="alphaLcParenR"/>
            </a:pPr>
            <a:r>
              <a:rPr lang="ro-RO" sz="2800" b="1" dirty="0" smtClean="0">
                <a:solidFill>
                  <a:schemeClr val="accent1"/>
                </a:solidFill>
              </a:rPr>
              <a:t>Participare la luarea deciziilor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ro-RO" sz="2800" b="1" dirty="0" smtClean="0">
                <a:solidFill>
                  <a:schemeClr val="accent1"/>
                </a:solidFill>
              </a:rPr>
              <a:t>Dreptul la informare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ro-RO" sz="2800" b="1" dirty="0" smtClean="0">
                <a:solidFill>
                  <a:schemeClr val="accent1"/>
                </a:solidFill>
              </a:rPr>
              <a:t>Dreptul de control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z="2800" b="1" dirty="0" smtClean="0">
                <a:solidFill>
                  <a:schemeClr val="accent1"/>
                </a:solidFill>
              </a:rPr>
              <a:t>“</a:t>
            </a:r>
            <a:r>
              <a:rPr lang="ro-RO" sz="2800" b="1" dirty="0" smtClean="0">
                <a:solidFill>
                  <a:schemeClr val="accent1"/>
                </a:solidFill>
              </a:rPr>
              <a:t>Facilități</a:t>
            </a:r>
            <a:r>
              <a:rPr lang="en-US" sz="2800" b="1" dirty="0" smtClean="0">
                <a:solidFill>
                  <a:schemeClr val="accent1"/>
                </a:solidFill>
              </a:rPr>
              <a:t>”</a:t>
            </a:r>
            <a:endParaRPr lang="ro-RO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2. Relația și poziția în </a:t>
            </a:r>
          </a:p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FSE „Spiru Haret”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S.I.P. Hunedoara ocupă poziția a IV-a între celelalte organizații sindicale județene afiliate (ca număr de membri)</a:t>
            </a:r>
          </a:p>
          <a:p>
            <a:pPr marL="514350" indent="-514350">
              <a:buFont typeface="Arial" charset="0"/>
              <a:buNone/>
            </a:pPr>
            <a:endParaRPr lang="ro-RO" sz="14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în organelor de conducere ale F.S.I. “Spiru Haret”  deținem următoarele funcții: 	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- 1 membru al Consiliului </a:t>
            </a:r>
            <a:r>
              <a:rPr lang="ro-RO" sz="2800" dirty="0" smtClean="0">
                <a:solidFill>
                  <a:schemeClr val="accent1"/>
                </a:solidFill>
              </a:rPr>
              <a:t>Liderilor</a:t>
            </a:r>
            <a:endParaRPr lang="ro-RO" sz="2800" dirty="0" smtClean="0">
              <a:solidFill>
                <a:schemeClr val="accent1"/>
              </a:solidFill>
            </a:endParaRP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- 6 membri ai Consiliului Naţional</a:t>
            </a:r>
            <a:endParaRPr lang="ro-RO" sz="2800" b="1" dirty="0" smtClean="0">
              <a:solidFill>
                <a:schemeClr val="accent1"/>
              </a:solidFill>
            </a:endParaRPr>
          </a:p>
          <a:p>
            <a:pPr marL="514350" indent="-514350" algn="ctr">
              <a:buFont typeface="Arial" charset="0"/>
              <a:buNone/>
            </a:pPr>
            <a:endParaRPr lang="ro-RO" b="1" dirty="0" smtClean="0">
              <a:solidFill>
                <a:schemeClr val="accent1"/>
              </a:solidFill>
            </a:endParaRP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2. Relația și poziția în </a:t>
            </a:r>
          </a:p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FSE „Spiru Haret”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reprezentanţii S.I.P. Hunedoara au participat la întâlnirile organismelor de conducere și la toate acțiunile organizate de federație</a:t>
            </a:r>
            <a:endParaRPr lang="ro-RO" sz="14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federația a răspuns solicitărilor noastre: 	  	- conducerea operativă s-a deplasat de 	mai multe ori în județul nostru; 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demersuri și intervenții la M.E.N. 	pentru soluționarea unor probleme</a:t>
            </a:r>
            <a:endParaRPr lang="ro-RO" b="1" dirty="0" smtClean="0">
              <a:solidFill>
                <a:schemeClr val="accent1"/>
              </a:solidFill>
            </a:endParaRPr>
          </a:p>
        </p:txBody>
      </p:sp>
      <p:grpSp>
        <p:nvGrpSpPr>
          <p:cNvPr id="20484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3. Relația și poziția în </a:t>
            </a:r>
          </a:p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UJ CNSLR-Frăția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S.I.P. Hunedoara – cea mai mare organizație din cadrul uniunii</a:t>
            </a:r>
            <a:endParaRPr lang="ro-RO" sz="14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funcții în organelor de conducere: 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președinte</a:t>
            </a:r>
            <a:r>
              <a:rPr lang="ro-RO" sz="2400" dirty="0" smtClean="0">
                <a:solidFill>
                  <a:schemeClr val="accent1"/>
                </a:solidFill>
              </a:rPr>
              <a:t>	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vicepreşedinte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 	- președintele Comisiei de control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președintele Comisiei de tineret</a:t>
            </a:r>
          </a:p>
          <a:p>
            <a:pPr marL="514350" indent="-514350">
              <a:buFont typeface="Arial" charset="0"/>
              <a:buNone/>
            </a:pPr>
            <a:r>
              <a:rPr lang="ro-RO" sz="2800" dirty="0" smtClean="0">
                <a:solidFill>
                  <a:schemeClr val="accent1"/>
                </a:solidFill>
              </a:rPr>
              <a:t>		- vicepreședintele Comisiei de femei</a:t>
            </a:r>
            <a:endParaRPr lang="ro-RO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21508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3. Relația și poziția în </a:t>
            </a:r>
          </a:p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UJ CNSLR-Frăția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sprijin reciproc, susţinerea problemelor în Comisia de Dialog Social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parteneriate de colaborare sindicală în regiunea DKMT, facilitarea unor parteneriate externe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organizarea și participarea la acțiuni ale  comisiilor de tineret şi femei</a:t>
            </a: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organizarea unor cursuri de formare sindicală</a:t>
            </a:r>
            <a:endParaRPr lang="ro-RO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6781800" cy="4953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o-RO" i="1" dirty="0" smtClean="0">
                <a:latin typeface="Arial" charset="0"/>
              </a:rPr>
              <a:t> </a:t>
            </a:r>
            <a:endParaRPr lang="ro-RO" sz="3600" b="1" dirty="0" smtClean="0"/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dirty="0" smtClean="0">
                <a:solidFill>
                  <a:schemeClr val="accent1"/>
                </a:solidFill>
              </a:rPr>
              <a:t>o organizație legal constituită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dirty="0" smtClean="0">
                <a:solidFill>
                  <a:schemeClr val="accent1"/>
                </a:solidFill>
              </a:rPr>
              <a:t>înregistrată în registrul special al persoanelor juridice de la 	Judecătoria Deva prin sentința civilă nr. 22/PJ/1992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dirty="0" smtClean="0">
                <a:solidFill>
                  <a:schemeClr val="accent1"/>
                </a:solidFill>
              </a:rPr>
              <a:t>afiliat Federației Sindicatelor din Educație ”Spiru Haret”</a:t>
            </a:r>
            <a:endParaRPr lang="en-US" sz="3200" dirty="0" smtClean="0">
              <a:solidFill>
                <a:schemeClr val="accent1"/>
              </a:solidFill>
            </a:endParaRPr>
          </a:p>
          <a:p>
            <a:pPr marL="0" indent="0" algn="just" eaLnBrk="1" hangingPunct="1">
              <a:buFont typeface="Arial" charset="0"/>
              <a:buNone/>
            </a:pPr>
            <a:endParaRPr lang="ro-RO" sz="2200" dirty="0" smtClean="0">
              <a:latin typeface="Arial" charset="0"/>
            </a:endParaRP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  <a:effectLst>
                <a:outerShdw blurRad="40000" dist="23000" dir="5400000" rotWithShape="0">
                  <a:schemeClr val="tx2">
                    <a:lumMod val="20000"/>
                    <a:lumOff val="80000"/>
                    <a:alpha val="35000"/>
                  </a:schemeClr>
                </a:outerShdw>
              </a:effectLst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rgbClr val="B2C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rgbClr val="B2C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38800" y="152400"/>
            <a:ext cx="3352800" cy="1066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r"/>
            <a:endParaRPr lang="en-US" sz="1400" b="1" i="1" dirty="0" smtClean="0">
              <a:solidFill>
                <a:schemeClr val="accent1"/>
              </a:solidFill>
              <a:ea typeface="Times New Roman" pitchFamily="18" charset="0"/>
              <a:cs typeface="Arial" pitchFamily="34" charset="0"/>
            </a:endParaRPr>
          </a:p>
          <a:p>
            <a:pPr lvl="0" algn="r"/>
            <a:r>
              <a:rPr lang="ro-RO" sz="28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Informare</a:t>
            </a:r>
            <a:r>
              <a:rPr lang="en-US" sz="28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/ </a:t>
            </a:r>
          </a:p>
          <a:p>
            <a:pPr lvl="0" algn="r"/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Raport de activitate</a:t>
            </a:r>
            <a:endParaRPr lang="ro-RO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52400"/>
            <a:ext cx="2590800" cy="10779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cs typeface="Arial" charset="0"/>
              </a:rPr>
              <a:t>Sindicatul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Învățământ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Preuniversitar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Județul Hunedoara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4. Dialogul </a:t>
            </a:r>
            <a:r>
              <a:rPr lang="ro-RO" b="1" dirty="0" smtClean="0">
                <a:solidFill>
                  <a:schemeClr val="accent1"/>
                </a:solidFill>
              </a:rPr>
              <a:t>social</a:t>
            </a:r>
            <a:endParaRPr lang="en-US" b="1" dirty="0" smtClean="0">
              <a:solidFill>
                <a:schemeClr val="accent1"/>
              </a:solidFill>
            </a:endParaRPr>
          </a:p>
          <a:p>
            <a:pPr marL="514350" indent="-514350" algn="ctr">
              <a:buFont typeface="Arial" charset="0"/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514350" indent="-514350" algn="ctr">
              <a:buNone/>
            </a:pPr>
            <a:r>
              <a:rPr lang="ro-RO" b="1" i="1" dirty="0" smtClean="0">
                <a:solidFill>
                  <a:schemeClr val="accent1"/>
                </a:solidFill>
              </a:rPr>
              <a:t>deschis, intens, 	dar ... steril</a:t>
            </a:r>
          </a:p>
          <a:p>
            <a:pPr marL="514350" indent="-514350" algn="ctr">
              <a:buFont typeface="Arial" charset="0"/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consiliile de administrație ale ISJ și ale unităților de învățământ 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comisii paritare la nivelul ISJ și al unităților de învățământ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comisii de dialog social la nivelul Instituției Prefectului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4. Dialogul social</a:t>
            </a:r>
          </a:p>
          <a:p>
            <a:pPr marL="514350" indent="-514350" algn="ctr">
              <a:buFont typeface="Arial" charset="0"/>
              <a:buNone/>
            </a:pPr>
            <a:endParaRPr lang="ro-RO" b="1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comisii de negociere, comisii tehnice de elaborare a unor acte administrative;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>
                <a:solidFill>
                  <a:schemeClr val="accent1"/>
                </a:solidFill>
              </a:rPr>
              <a:t>conferințe de presă – colaborare cu mass-media.</a:t>
            </a:r>
            <a:endParaRPr lang="en-US" sz="2800" dirty="0" smtClean="0">
              <a:solidFill>
                <a:schemeClr val="accent1"/>
              </a:solidFill>
            </a:endParaRPr>
          </a:p>
          <a:p>
            <a:pPr marL="514350" indent="-514350"/>
            <a:r>
              <a:rPr lang="ro-RO" sz="2800" dirty="0" smtClean="0"/>
              <a:t>NOU</a:t>
            </a:r>
            <a:r>
              <a:rPr lang="ro-RO" sz="2800" dirty="0" smtClean="0">
                <a:solidFill>
                  <a:schemeClr val="accent1"/>
                </a:solidFill>
              </a:rPr>
              <a:t> - ministrul educației a solicitat prezența liderilor de sindicat la videoconferințele cu inspectorii școlari</a:t>
            </a:r>
            <a:endParaRPr lang="en-US" sz="2800" dirty="0" smtClean="0">
              <a:solidFill>
                <a:schemeClr val="accent1"/>
              </a:solidFill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191000"/>
            <a:ext cx="1905000" cy="749300"/>
          </a:xfrm>
          <a:prstGeom prst="round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Funcționare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4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10200"/>
            <a:ext cx="1905000" cy="7493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Concluzii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Cadrul didactic</a:t>
            </a:r>
            <a:endParaRPr lang="ro-RO" sz="32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1"/>
                </a:solidFill>
              </a:rPr>
              <a:t> degradare constantă a statusului social</a:t>
            </a:r>
          </a:p>
          <a:p>
            <a:pPr marL="0" indent="0" eaLnBrk="1" hangingPunct="1">
              <a:buFont typeface="Wingdings" pitchFamily="2" charset="2"/>
              <a:buChar char="q"/>
            </a:pPr>
            <a:endParaRPr lang="ro-RO" sz="1600" dirty="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1"/>
                </a:solidFill>
              </a:rPr>
              <a:t> văzut ca ”prestator” de servicii</a:t>
            </a:r>
          </a:p>
          <a:p>
            <a:pPr marL="0" indent="0" eaLnBrk="1" hangingPunct="1">
              <a:buFont typeface="Wingdings" pitchFamily="2" charset="2"/>
              <a:buChar char="q"/>
            </a:pPr>
            <a:endParaRPr lang="ro-RO" sz="1600" dirty="0" smtClean="0"/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1"/>
                </a:solidFill>
              </a:rPr>
              <a:t> contestat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3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10200"/>
            <a:ext cx="1905000" cy="7493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Concluzii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553200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Sindicatul / Sindicalismul</a:t>
            </a:r>
            <a:endParaRPr lang="ro-RO" sz="32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None/>
            </a:pPr>
            <a:endParaRPr lang="ro-RO" sz="1600" b="1" dirty="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1"/>
                </a:solidFill>
              </a:rPr>
              <a:t> ”</a:t>
            </a:r>
            <a:r>
              <a:rPr lang="ro-RO" i="1" dirty="0" smtClean="0">
                <a:solidFill>
                  <a:schemeClr val="accent1"/>
                </a:solidFill>
              </a:rPr>
              <a:t>o treabă” rușinoasă</a:t>
            </a:r>
            <a:r>
              <a:rPr lang="ro-RO" dirty="0" smtClean="0">
                <a:solidFill>
                  <a:schemeClr val="accent1"/>
                </a:solidFill>
              </a:rPr>
              <a:t>” </a:t>
            </a:r>
            <a:r>
              <a:rPr lang="ro-RO" i="1" dirty="0" smtClean="0">
                <a:solidFill>
                  <a:schemeClr val="accent1"/>
                </a:solidFill>
              </a:rPr>
              <a:t>!?</a:t>
            </a:r>
          </a:p>
          <a:p>
            <a:pPr marL="0" indent="0" eaLnBrk="1" hangingPunct="1">
              <a:buFont typeface="Wingdings" pitchFamily="2" charset="2"/>
              <a:buChar char="q"/>
            </a:pPr>
            <a:endParaRPr lang="ro-RO" sz="1600" dirty="0" smtClean="0">
              <a:solidFill>
                <a:schemeClr val="accent1"/>
              </a:solidFill>
            </a:endParaRPr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1"/>
                </a:solidFill>
              </a:rPr>
              <a:t> ”</a:t>
            </a:r>
            <a:r>
              <a:rPr lang="ro-RO" i="1" dirty="0" smtClean="0">
                <a:solidFill>
                  <a:schemeClr val="accent1"/>
                </a:solidFill>
              </a:rPr>
              <a:t>un rău necesar</a:t>
            </a:r>
            <a:r>
              <a:rPr lang="ro-RO" dirty="0" smtClean="0">
                <a:solidFill>
                  <a:schemeClr val="accent1"/>
                </a:solidFill>
              </a:rPr>
              <a:t>” </a:t>
            </a:r>
            <a:r>
              <a:rPr lang="ro-RO" i="1" dirty="0" smtClean="0">
                <a:solidFill>
                  <a:schemeClr val="accent1"/>
                </a:solidFill>
              </a:rPr>
              <a:t>!?</a:t>
            </a:r>
          </a:p>
          <a:p>
            <a:pPr marL="0" indent="0" eaLnBrk="1" hangingPunct="1">
              <a:buFont typeface="Wingdings" pitchFamily="2" charset="2"/>
              <a:buChar char="q"/>
            </a:pPr>
            <a:endParaRPr lang="ro-RO" sz="1600" dirty="0" smtClean="0"/>
          </a:p>
          <a:p>
            <a:pPr marL="0" indent="0" eaLnBrk="1" hangingPunct="1">
              <a:buFont typeface="Wingdings" pitchFamily="2" charset="2"/>
              <a:buChar char="q"/>
            </a:pPr>
            <a:r>
              <a:rPr lang="ro-RO" dirty="0" smtClean="0">
                <a:solidFill>
                  <a:schemeClr val="accent1"/>
                </a:solidFill>
              </a:rPr>
              <a:t> </a:t>
            </a:r>
            <a:r>
              <a:rPr lang="ro-RO" i="1" dirty="0" smtClean="0">
                <a:solidFill>
                  <a:schemeClr val="accent1"/>
                </a:solidFill>
              </a:rPr>
              <a:t>criticat și contestat  !!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3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10200"/>
            <a:ext cx="1905000" cy="7493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Concluzii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6553200" cy="452596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Este nevoie de o nouă </a:t>
            </a:r>
          </a:p>
          <a:p>
            <a:pPr marL="0" indent="0" algn="ctr" eaLnBrk="1" hangingPunct="1">
              <a:buNone/>
            </a:pPr>
            <a:endParaRPr lang="ro-RO" b="1" dirty="0" smtClean="0">
              <a:solidFill>
                <a:schemeClr val="accent1"/>
              </a:solidFill>
            </a:endParaRPr>
          </a:p>
          <a:p>
            <a:pPr marL="0" indent="0" algn="ctr" eaLnBrk="1" hangingPunct="1">
              <a:buNone/>
            </a:pPr>
            <a:r>
              <a:rPr lang="ro-RO" sz="7200" b="1" i="1" dirty="0" smtClean="0">
                <a:solidFill>
                  <a:schemeClr val="accent1"/>
                </a:solidFill>
              </a:rPr>
              <a:t>ATITUDINE</a:t>
            </a:r>
          </a:p>
          <a:p>
            <a:pPr marL="854075" lvl="1" indent="-569913" algn="just" eaLnBrk="1" hangingPunct="1">
              <a:buNone/>
            </a:pPr>
            <a:endParaRPr lang="ro-RO" sz="3200" b="1" i="1" dirty="0" smtClean="0">
              <a:solidFill>
                <a:schemeClr val="accent1"/>
              </a:solidFill>
            </a:endParaRPr>
          </a:p>
          <a:p>
            <a:pPr marL="854075" lvl="1" indent="-569913" algn="just" eaLnBrk="1" hangingPunct="1">
              <a:buNone/>
            </a:pPr>
            <a:r>
              <a:rPr lang="ro-RO" sz="3200" b="1" i="1" dirty="0" smtClean="0">
                <a:solidFill>
                  <a:schemeClr val="accent1"/>
                </a:solidFill>
              </a:rPr>
              <a:t>... informare, implicare, înțelegere, echilibru, solidaritatea, forță ...</a:t>
            </a:r>
            <a:endParaRPr lang="ro-RO" sz="2200" dirty="0" smtClean="0">
              <a:solidFill>
                <a:schemeClr val="accent1"/>
              </a:solidFill>
              <a:latin typeface="Arial" charset="0"/>
            </a:endParaRPr>
          </a:p>
          <a:p>
            <a:pPr marL="0" indent="0" algn="ctr" eaLnBrk="1" hangingPunct="1">
              <a:buNone/>
            </a:pPr>
            <a:endParaRPr lang="ro-RO" i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o-RO" b="1" i="1" dirty="0" smtClean="0">
              <a:solidFill>
                <a:schemeClr val="accent1"/>
              </a:solidFill>
            </a:endParaRPr>
          </a:p>
          <a:p>
            <a:pPr algn="ctr">
              <a:buFont typeface="Arial" charset="0"/>
              <a:buNone/>
            </a:pPr>
            <a:r>
              <a:rPr lang="ro-RO" b="1" i="1" dirty="0" smtClean="0">
                <a:solidFill>
                  <a:schemeClr val="accent1"/>
                </a:solidFill>
              </a:rPr>
              <a:t>FIECARE DIN NOI FACE SINDICATUL SĂ FIE CEEA CE ESTE.</a:t>
            </a:r>
            <a:endParaRPr lang="ro-RO" b="1" dirty="0" smtClean="0">
              <a:solidFill>
                <a:schemeClr val="accent1"/>
              </a:solidFill>
            </a:endParaRPr>
          </a:p>
          <a:p>
            <a:pPr algn="ctr">
              <a:buFont typeface="Arial" charset="0"/>
              <a:buNone/>
            </a:pPr>
            <a:endParaRPr lang="ro-RO" b="1" i="1" dirty="0" smtClean="0">
              <a:solidFill>
                <a:schemeClr val="accent1"/>
              </a:solidFill>
            </a:endParaRPr>
          </a:p>
          <a:p>
            <a:pPr algn="ctr">
              <a:buFont typeface="Arial" charset="0"/>
              <a:buNone/>
            </a:pPr>
            <a:r>
              <a:rPr lang="ro-RO" sz="4000" b="1" i="1" dirty="0" smtClean="0">
                <a:solidFill>
                  <a:schemeClr val="accent1"/>
                </a:solidFill>
              </a:rPr>
              <a:t>SINDICATUL EŞTI TU!</a:t>
            </a:r>
          </a:p>
          <a:p>
            <a:pPr algn="ctr">
              <a:buFont typeface="Arial" charset="0"/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pPr algn="ctr">
              <a:buFont typeface="Arial" charset="0"/>
              <a:buNone/>
            </a:pPr>
            <a:r>
              <a:rPr lang="ro-RO" b="1" i="1" dirty="0" smtClean="0">
                <a:solidFill>
                  <a:schemeClr val="accent1"/>
                </a:solidFill>
              </a:rPr>
              <a:t>UN SINDICAT ESTE PUTERNIC ŞI EFICIENT ATÂT CÂT MEMBRII SĂI ÎL FAC.</a:t>
            </a:r>
          </a:p>
          <a:p>
            <a:pPr algn="ctr">
              <a:buFont typeface="Arial" charset="0"/>
              <a:buNone/>
            </a:pPr>
            <a:endParaRPr lang="ro-RO" b="1" i="1" dirty="0" smtClean="0">
              <a:solidFill>
                <a:schemeClr val="accent1"/>
              </a:solidFill>
            </a:endParaRPr>
          </a:p>
        </p:txBody>
      </p: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10200"/>
            <a:ext cx="1905000" cy="7493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i="1" dirty="0">
                <a:solidFill>
                  <a:schemeClr val="bg1"/>
                </a:solidFill>
              </a:rPr>
              <a:t>Concluzii</a:t>
            </a:r>
            <a:endParaRPr lang="en-US" sz="2000" b="1" i="1" dirty="0">
              <a:solidFill>
                <a:schemeClr val="bg1"/>
              </a:solidFill>
            </a:endParaRPr>
          </a:p>
        </p:txBody>
      </p:sp>
      <p:grpSp>
        <p:nvGrpSpPr>
          <p:cNvPr id="16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/>
        </p:nvCxnSpPr>
        <p:spPr bwMode="auto">
          <a:xfrm>
            <a:off x="0" y="1524000"/>
            <a:ext cx="8991600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304800"/>
            <a:ext cx="6629400" cy="10779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cs typeface="Arial" charset="0"/>
              </a:rPr>
              <a:t>Sindicatul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Învățământ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Preuniversitar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Județul Hunedoara</a:t>
            </a:r>
          </a:p>
        </p:txBody>
      </p:sp>
      <p:sp>
        <p:nvSpPr>
          <p:cNvPr id="4" name="Rectangle 3"/>
          <p:cNvSpPr/>
          <p:nvPr/>
        </p:nvSpPr>
        <p:spPr>
          <a:xfrm>
            <a:off x="500743" y="2590800"/>
            <a:ext cx="8172282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CONSILIUL LIDERILOR</a:t>
            </a:r>
          </a:p>
          <a:p>
            <a:pPr algn="ctr">
              <a:defRPr/>
            </a:pPr>
            <a:r>
              <a:rPr lang="en-US" sz="4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Deva</a:t>
            </a: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, </a:t>
            </a:r>
            <a:r>
              <a:rPr lang="en-US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30.04.2014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>
              <a:defRPr/>
            </a:pP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>
              <a:defRPr/>
            </a:pPr>
            <a:r>
              <a:rPr lang="en-US" sz="4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Informare</a:t>
            </a:r>
            <a:r>
              <a:rPr lang="en-US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/ </a:t>
            </a:r>
            <a:r>
              <a:rPr lang="en-US" sz="4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raport</a:t>
            </a:r>
            <a:endParaRPr lang="en-US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2053" name="Picture 7" descr="Sigle SIP H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59385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781800" cy="4267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Context:</a:t>
            </a:r>
            <a:r>
              <a:rPr lang="ro-RO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eaLnBrk="1" hangingPunct="1">
              <a:buFont typeface="Arial" charset="0"/>
              <a:buNone/>
            </a:pPr>
            <a:endParaRPr lang="ro-RO" b="1" dirty="0" smtClean="0">
              <a:solidFill>
                <a:schemeClr val="accent1"/>
              </a:solidFill>
            </a:endParaRP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dirty="0" err="1" smtClean="0">
                <a:solidFill>
                  <a:schemeClr val="accent1"/>
                </a:solidFill>
              </a:rPr>
              <a:t>l</a:t>
            </a:r>
            <a:r>
              <a:rPr lang="en-US" sz="3200" dirty="0" err="1" smtClean="0">
                <a:solidFill>
                  <a:schemeClr val="accent1"/>
                </a:solidFill>
              </a:rPr>
              <a:t>egisla</a:t>
            </a:r>
            <a:r>
              <a:rPr lang="ro-RO" sz="3200" dirty="0" smtClean="0">
                <a:solidFill>
                  <a:schemeClr val="accent1"/>
                </a:solidFill>
              </a:rPr>
              <a:t>ție (încă) nefavorabilă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dirty="0" smtClean="0">
                <a:solidFill>
                  <a:schemeClr val="accent1"/>
                </a:solidFill>
              </a:rPr>
              <a:t>dialog social deschis și intens, </a:t>
            </a:r>
          </a:p>
          <a:p>
            <a:pPr marL="854075" lvl="1" indent="-569913" algn="just" eaLnBrk="1" hangingPunct="1">
              <a:buNone/>
            </a:pPr>
            <a:r>
              <a:rPr lang="ro-RO" sz="3200" dirty="0" smtClean="0">
                <a:solidFill>
                  <a:schemeClr val="accent1"/>
                </a:solidFill>
              </a:rPr>
              <a:t>	dar steril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dirty="0" smtClean="0">
                <a:solidFill>
                  <a:schemeClr val="accent1"/>
                </a:solidFill>
              </a:rPr>
              <a:t>degradare constantă a statusului social al cadrelor didactice</a:t>
            </a:r>
            <a:endParaRPr lang="ro-RO" sz="2200" dirty="0" smtClean="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3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i="1" dirty="0">
                    <a:solidFill>
                      <a:schemeClr val="bg1"/>
                    </a:solidFill>
                  </a:rPr>
                  <a:t>Considera</a:t>
                </a:r>
                <a:r>
                  <a:rPr lang="ro-RO" sz="2000" b="1" i="1" dirty="0">
                    <a:solidFill>
                      <a:schemeClr val="bg1"/>
                    </a:solidFill>
                  </a:rPr>
                  <a:t>ții generale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rgbClr val="B2C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rgbClr val="B2C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5638800" y="152400"/>
            <a:ext cx="3352800" cy="10668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r"/>
            <a:endParaRPr lang="en-US" sz="1400" b="1" i="1" dirty="0" smtClean="0">
              <a:solidFill>
                <a:schemeClr val="accent1"/>
              </a:solidFill>
              <a:ea typeface="Times New Roman" pitchFamily="18" charset="0"/>
              <a:cs typeface="Arial" pitchFamily="34" charset="0"/>
            </a:endParaRPr>
          </a:p>
          <a:p>
            <a:pPr lvl="0" algn="r"/>
            <a:r>
              <a:rPr lang="ro-RO" sz="28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Informare</a:t>
            </a:r>
            <a:r>
              <a:rPr lang="en-US" sz="2800" b="1" dirty="0" smtClean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 / </a:t>
            </a:r>
          </a:p>
          <a:p>
            <a:pPr lvl="0" algn="r"/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Raport de activitate</a:t>
            </a:r>
            <a:endParaRPr lang="ro-RO" sz="28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52400"/>
            <a:ext cx="2590800" cy="10779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1"/>
                </a:solidFill>
                <a:cs typeface="Arial" charset="0"/>
              </a:rPr>
              <a:t>Sindicatul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Învățământ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Preuniversitar</a:t>
            </a:r>
          </a:p>
          <a:p>
            <a:r>
              <a:rPr lang="ro-RO" sz="1600" b="1" dirty="0">
                <a:solidFill>
                  <a:schemeClr val="accent1"/>
                </a:solidFill>
                <a:cs typeface="Arial" charset="0"/>
              </a:rPr>
              <a:t>Județul Hunedoara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6781800" cy="51816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Context</a:t>
            </a:r>
            <a:r>
              <a:rPr lang="ro-RO" b="1" i="1" dirty="0" smtClean="0">
                <a:solidFill>
                  <a:schemeClr val="accent1"/>
                </a:solidFill>
              </a:rPr>
              <a:t>ul impune</a:t>
            </a:r>
            <a:r>
              <a:rPr lang="en-US" b="1" i="1" dirty="0" smtClean="0">
                <a:solidFill>
                  <a:schemeClr val="accent1"/>
                </a:solidFill>
              </a:rPr>
              <a:t>:</a:t>
            </a:r>
            <a:r>
              <a:rPr lang="ro-RO" b="1" i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o-RO" b="1" i="1" dirty="0" smtClean="0">
                <a:solidFill>
                  <a:schemeClr val="accent1"/>
                </a:solidFill>
              </a:rPr>
              <a:t>O NOUĂ ATITUDINE !</a:t>
            </a:r>
          </a:p>
          <a:p>
            <a:pPr marL="0" indent="0" algn="ctr" eaLnBrk="1" hangingPunct="1">
              <a:buNone/>
            </a:pPr>
            <a:r>
              <a:rPr lang="ro-RO" dirty="0" smtClean="0">
                <a:solidFill>
                  <a:schemeClr val="accent1"/>
                </a:solidFill>
              </a:rPr>
              <a:t>reconsider</a:t>
            </a:r>
            <a:r>
              <a:rPr lang="en-US" dirty="0" smtClean="0">
                <a:solidFill>
                  <a:schemeClr val="accent1"/>
                </a:solidFill>
              </a:rPr>
              <a:t>area</a:t>
            </a:r>
            <a:r>
              <a:rPr lang="ro-RO" dirty="0" smtClean="0">
                <a:solidFill>
                  <a:schemeClr val="accent1"/>
                </a:solidFill>
              </a:rPr>
              <a:t> activității și a poziției </a:t>
            </a:r>
            <a:endParaRPr lang="ro-RO" b="1" dirty="0" smtClean="0">
              <a:solidFill>
                <a:schemeClr val="accent1"/>
              </a:solidFill>
            </a:endParaRP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b="1" i="1" dirty="0" smtClean="0">
                <a:solidFill>
                  <a:schemeClr val="accent1"/>
                </a:solidFill>
              </a:rPr>
              <a:t>informare 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b="1" i="1" dirty="0" smtClean="0">
                <a:solidFill>
                  <a:schemeClr val="accent1"/>
                </a:solidFill>
              </a:rPr>
              <a:t>implicare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b="1" i="1" dirty="0" smtClean="0">
                <a:solidFill>
                  <a:schemeClr val="accent1"/>
                </a:solidFill>
              </a:rPr>
              <a:t>înțelegere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b="1" i="1" dirty="0" smtClean="0">
                <a:solidFill>
                  <a:schemeClr val="accent1"/>
                </a:solidFill>
              </a:rPr>
              <a:t>echilibru 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b="1" i="1" dirty="0" smtClean="0">
                <a:solidFill>
                  <a:schemeClr val="accent1"/>
                </a:solidFill>
              </a:rPr>
              <a:t>solidaritatea</a:t>
            </a:r>
          </a:p>
          <a:p>
            <a:pPr marL="854075" lvl="1" indent="-569913" algn="just" eaLnBrk="1" hangingPunct="1">
              <a:buFont typeface="Wingdings" pitchFamily="2" charset="2"/>
              <a:buChar char="q"/>
            </a:pPr>
            <a:r>
              <a:rPr lang="ro-RO" sz="3200" b="1" i="1" dirty="0" smtClean="0">
                <a:solidFill>
                  <a:schemeClr val="accent1"/>
                </a:solidFill>
              </a:rPr>
              <a:t>forță ...</a:t>
            </a:r>
            <a:endParaRPr lang="ro-RO" sz="2200" dirty="0" smtClean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3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4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  <a:ln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i="1" dirty="0">
                    <a:solidFill>
                      <a:schemeClr val="bg1"/>
                    </a:solidFill>
                  </a:rPr>
                  <a:t>Considera</a:t>
                </a:r>
                <a:r>
                  <a:rPr lang="ro-RO" sz="2000" b="1" i="1" dirty="0">
                    <a:solidFill>
                      <a:schemeClr val="bg1"/>
                    </a:solidFill>
                  </a:rPr>
                  <a:t>ții generale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dirty="0">
                    <a:solidFill>
                      <a:schemeClr val="accent1"/>
                    </a:solidFill>
                  </a:rPr>
                  <a:t>Structura organizatorică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rgbClr val="B2C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rgbClr val="B2C8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sz="2800" b="1" dirty="0" smtClean="0">
                <a:solidFill>
                  <a:schemeClr val="accent1"/>
                </a:solidFill>
              </a:rPr>
              <a:t>1. MEMBRI</a:t>
            </a:r>
            <a:endParaRPr lang="en-US" sz="2800" b="1" dirty="0" smtClean="0">
              <a:solidFill>
                <a:schemeClr val="accent1"/>
              </a:solidFill>
            </a:endParaRPr>
          </a:p>
        </p:txBody>
      </p:sp>
      <p:grpSp>
        <p:nvGrpSpPr>
          <p:cNvPr id="6148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14400" y="2057400"/>
          <a:ext cx="5181600" cy="4714881"/>
        </p:xfrm>
        <a:graphic>
          <a:graphicData uri="http://schemas.openxmlformats.org/drawingml/2006/table">
            <a:tbl>
              <a:tblPr/>
              <a:tblGrid>
                <a:gridCol w="2667000"/>
                <a:gridCol w="838200"/>
                <a:gridCol w="838200"/>
                <a:gridCol w="8382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Zona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Unități cu P.J.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Grupe sindicale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Membri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Deva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1.058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Hunedoara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914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Petroşani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660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Brad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393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Orăștie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382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Haţeg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378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Zona Rurală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323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Vulcan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268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Lupeni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283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Simeria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253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Petrila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235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Călan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215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Uricani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>
                          <a:latin typeface="Calibri"/>
                          <a:ea typeface="Times New Roman"/>
                          <a:cs typeface="Times New Roman"/>
                        </a:rPr>
                        <a:t>88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o-RO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b="1"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o-RO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latin typeface="Calibri"/>
                          <a:ea typeface="Times New Roman"/>
                          <a:cs typeface="Times New Roman"/>
                        </a:rPr>
                        <a:t>168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latin typeface="Calibri"/>
                          <a:ea typeface="Times New Roman"/>
                          <a:cs typeface="Times New Roman"/>
                        </a:rPr>
                        <a:t>5.450</a:t>
                      </a:r>
                      <a:endParaRPr lang="ro-RO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endParaRPr lang="ro-RO" sz="2800" b="1" dirty="0" smtClean="0">
              <a:solidFill>
                <a:schemeClr val="accent1"/>
              </a:solidFill>
            </a:endParaRPr>
          </a:p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2. Organele de conducere</a:t>
            </a:r>
          </a:p>
          <a:p>
            <a:pPr marL="514350" indent="-514350" algn="ctr">
              <a:buFont typeface="Arial" charset="0"/>
              <a:buNone/>
            </a:pPr>
            <a:endParaRPr lang="ro-RO" sz="2800" dirty="0" smtClean="0">
              <a:solidFill>
                <a:schemeClr val="accent1"/>
              </a:solidFill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o-RO" sz="2800" b="1" dirty="0" smtClean="0">
                <a:solidFill>
                  <a:schemeClr val="accent1"/>
                </a:solidFill>
              </a:rPr>
              <a:t>Conferinţa Judeţeană</a:t>
            </a:r>
          </a:p>
          <a:p>
            <a:pPr marL="514350" indent="-514350">
              <a:buFont typeface="Arial" charset="0"/>
              <a:buNone/>
            </a:pPr>
            <a:endParaRPr lang="ro-RO" sz="14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o-RO" sz="2800" b="1" dirty="0" smtClean="0">
                <a:solidFill>
                  <a:schemeClr val="accent1"/>
                </a:solidFill>
              </a:rPr>
              <a:t>Comisia de Cenzori</a:t>
            </a:r>
          </a:p>
          <a:p>
            <a:pPr marL="514350" indent="-514350">
              <a:buFont typeface="Wingdings" pitchFamily="2" charset="2"/>
              <a:buChar char="q"/>
            </a:pPr>
            <a:endParaRPr lang="ro-RO" sz="14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o-RO" sz="2800" b="1" dirty="0" smtClean="0">
                <a:solidFill>
                  <a:schemeClr val="accent1"/>
                </a:solidFill>
              </a:rPr>
              <a:t>Consiliul Judeţean / Consiliul Liderilor</a:t>
            </a:r>
          </a:p>
          <a:p>
            <a:pPr marL="514350" indent="-514350">
              <a:buFont typeface="Wingdings" pitchFamily="2" charset="2"/>
              <a:buChar char="q"/>
            </a:pPr>
            <a:endParaRPr lang="ro-RO" sz="1400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ro-RO" sz="2800" b="1" dirty="0" smtClean="0">
                <a:solidFill>
                  <a:schemeClr val="accent1"/>
                </a:solidFill>
              </a:rPr>
              <a:t>Biroul Executiv</a:t>
            </a:r>
          </a:p>
          <a:p>
            <a:pPr marL="514350" indent="-514350">
              <a:buFont typeface="Wingdings" pitchFamily="2" charset="2"/>
              <a:buChar char="q"/>
            </a:pPr>
            <a:endParaRPr lang="ro-RO" sz="2800" dirty="0" smtClean="0">
              <a:solidFill>
                <a:schemeClr val="accent1"/>
              </a:solidFill>
            </a:endParaRP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</a:t>
                </a:r>
                <a:r>
                  <a:rPr lang="ro-RO" sz="2000" b="1" i="1" dirty="0">
                    <a:solidFill>
                      <a:schemeClr val="accent1"/>
                    </a:solidFill>
                  </a:rPr>
                  <a:t> </a:t>
                </a:r>
                <a:r>
                  <a:rPr lang="ro-RO" sz="2000" b="1" i="1" dirty="0">
                    <a:solidFill>
                      <a:schemeClr val="bg1"/>
                    </a:solidFill>
                  </a:rPr>
                  <a:t>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  <a:defRPr/>
            </a:pPr>
            <a:endParaRPr lang="ro-RO" sz="2800" b="1" dirty="0" smtClean="0">
              <a:solidFill>
                <a:schemeClr val="accent1"/>
              </a:solidFill>
            </a:endParaRPr>
          </a:p>
          <a:p>
            <a:pPr marL="514350" indent="-514350" algn="ctr">
              <a:buFont typeface="Arial" charset="0"/>
              <a:buNone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3. Compartimente / servicii</a:t>
            </a:r>
          </a:p>
          <a:p>
            <a:pPr marL="514350" indent="-514350" algn="ctr">
              <a:buFont typeface="Arial" charset="0"/>
              <a:buNone/>
              <a:defRPr/>
            </a:pPr>
            <a:endParaRPr lang="ro-RO" sz="2800" dirty="0" smtClean="0">
              <a:solidFill>
                <a:schemeClr val="accent1"/>
              </a:solidFill>
            </a:endParaRPr>
          </a:p>
          <a:p>
            <a:pPr marL="979488" indent="-514350">
              <a:buFont typeface="+mj-lt"/>
              <a:buAutoNum type="alphaLcParenR"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Administrativ – secretariat</a:t>
            </a:r>
          </a:p>
          <a:p>
            <a:pPr marL="979488" indent="-514350">
              <a:buFont typeface="+mj-lt"/>
              <a:buAutoNum type="alphaLcParenR"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Contabilitate</a:t>
            </a:r>
          </a:p>
          <a:p>
            <a:pPr marL="979488" indent="-514350">
              <a:buFont typeface="+mj-lt"/>
              <a:buAutoNum type="alphaLcParenR"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Juridic</a:t>
            </a:r>
          </a:p>
          <a:p>
            <a:pPr marL="979488" indent="-514350">
              <a:buFont typeface="+mj-lt"/>
              <a:buAutoNum type="alphaLcParenR"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CAR (IFN)</a:t>
            </a:r>
          </a:p>
          <a:p>
            <a:pPr marL="979488" indent="-514350">
              <a:buFont typeface="+mj-lt"/>
              <a:buAutoNum type="alphaLcParenR"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Agenția de turism</a:t>
            </a:r>
          </a:p>
          <a:p>
            <a:pPr marL="979488" indent="-514350">
              <a:buFont typeface="Wingdings" pitchFamily="2" charset="2"/>
              <a:buChar char="q"/>
              <a:defRPr/>
            </a:pPr>
            <a:endParaRPr lang="ro-RO" sz="2800" dirty="0" smtClean="0">
              <a:solidFill>
                <a:schemeClr val="accent1"/>
              </a:solidFill>
            </a:endParaRPr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  <a:defRPr/>
            </a:pPr>
            <a:r>
              <a:rPr lang="ro-RO" b="1" dirty="0" smtClean="0">
                <a:solidFill>
                  <a:schemeClr val="accent1"/>
                </a:solidFill>
              </a:rPr>
              <a:t>3. Compartimente / servicii</a:t>
            </a:r>
          </a:p>
          <a:p>
            <a:pPr marL="514350" indent="-514350" algn="ctr">
              <a:buFont typeface="Arial" charset="0"/>
              <a:buAutoNum type="alphaLcParenR"/>
              <a:defRPr/>
            </a:pPr>
            <a:r>
              <a:rPr lang="ro-RO" sz="2800" b="1" dirty="0" smtClean="0">
                <a:solidFill>
                  <a:schemeClr val="accent1"/>
                </a:solidFill>
              </a:rPr>
              <a:t>Administrativ – secretariat</a:t>
            </a:r>
          </a:p>
          <a:p>
            <a:pPr marL="574675" indent="-514350">
              <a:buFont typeface="Arial" charset="0"/>
              <a:buNone/>
              <a:defRPr/>
            </a:pPr>
            <a:endParaRPr lang="ro-RO" sz="2800" dirty="0" smtClean="0">
              <a:solidFill>
                <a:schemeClr val="accent1"/>
              </a:solidFill>
            </a:endParaRPr>
          </a:p>
          <a:p>
            <a:pPr marL="979488" indent="-514350">
              <a:buFont typeface="Wingdings" pitchFamily="2" charset="2"/>
              <a:buChar char="q"/>
              <a:defRPr/>
            </a:pPr>
            <a:endParaRPr lang="ro-RO" sz="2800" dirty="0" smtClean="0">
              <a:solidFill>
                <a:schemeClr val="accent1"/>
              </a:solidFill>
            </a:endParaRP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" y="3124200"/>
          <a:ext cx="6477000" cy="2838450"/>
        </p:xfrm>
        <a:graphic>
          <a:graphicData uri="http://schemas.openxmlformats.org/drawingml/2006/table">
            <a:tbl>
              <a:tblPr/>
              <a:tblGrid>
                <a:gridCol w="5715000"/>
                <a:gridCol w="762000"/>
              </a:tblGrid>
              <a:tr h="473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TIP DOCUMENTE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NR.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Corespondența cu membrii /organizațiile de zonă / federație / confederație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188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Corespondență cu I.Ș.J. / M.E.C.T.S. / Prefectură / Primării alte instituții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265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Corespondență ”juridică”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2.584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Sesizări/petiții/memorii alte adrese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ro-RO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latin typeface="Calibri"/>
                          <a:ea typeface="Times New Roman"/>
                          <a:cs typeface="Times New Roman"/>
                        </a:rPr>
                        <a:t>3.096</a:t>
                      </a:r>
                      <a:endParaRPr lang="ro-RO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6781800" cy="5181600"/>
          </a:xfrm>
        </p:spPr>
        <p:txBody>
          <a:bodyPr/>
          <a:lstStyle/>
          <a:p>
            <a:pPr marL="514350" indent="-514350" algn="ctr">
              <a:buFont typeface="Arial" charset="0"/>
              <a:buNone/>
            </a:pPr>
            <a:r>
              <a:rPr lang="ro-RO" b="1" dirty="0" smtClean="0">
                <a:solidFill>
                  <a:schemeClr val="accent1"/>
                </a:solidFill>
              </a:rPr>
              <a:t>3. Compartimente / servicii</a:t>
            </a:r>
          </a:p>
          <a:p>
            <a:pPr marL="514350" indent="-514350" algn="ctr">
              <a:buFont typeface="Arial" charset="0"/>
              <a:buNone/>
            </a:pPr>
            <a:r>
              <a:rPr lang="ro-RO" sz="2800" b="1" dirty="0" smtClean="0">
                <a:solidFill>
                  <a:schemeClr val="accent1"/>
                </a:solidFill>
              </a:rPr>
              <a:t>b) Contabilitate</a:t>
            </a:r>
          </a:p>
          <a:p>
            <a:pPr marL="514350" indent="-514350" algn="just"/>
            <a:r>
              <a:rPr lang="ro-RO" sz="2800" dirty="0" smtClean="0">
                <a:solidFill>
                  <a:schemeClr val="accent1"/>
                </a:solidFill>
              </a:rPr>
              <a:t>s-a preocupat, împreună cu organele de conducere ale sindicatului, de asigurarea resurselor financiare necesare desfășurării activității și de buna lor gospodărire</a:t>
            </a:r>
          </a:p>
          <a:p>
            <a:pPr marL="514350" indent="-514350" algn="just"/>
            <a:r>
              <a:rPr lang="ro-RO" sz="2800" dirty="0" smtClean="0">
                <a:solidFill>
                  <a:schemeClr val="accent1"/>
                </a:solidFill>
              </a:rPr>
              <a:t>situația financiară pe primul trimestru al anului 2014 va fi prezentată ulterior</a:t>
            </a: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>
            <a:off x="52388" y="1371600"/>
            <a:ext cx="9015412" cy="5257800"/>
            <a:chOff x="0" y="1511300"/>
            <a:chExt cx="9015426" cy="5257800"/>
          </a:xfrm>
        </p:grpSpPr>
        <p:grpSp>
          <p:nvGrpSpPr>
            <p:cNvPr id="4" name="Group 4"/>
            <p:cNvGrpSpPr/>
            <p:nvPr/>
          </p:nvGrpSpPr>
          <p:grpSpPr>
            <a:xfrm>
              <a:off x="0" y="1511300"/>
              <a:ext cx="8915400" cy="5257800"/>
              <a:chOff x="0" y="1524000"/>
              <a:chExt cx="8610600" cy="5257800"/>
            </a:xfrm>
            <a:solidFill>
              <a:srgbClr val="0070C0"/>
            </a:solidFill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0" y="1524000"/>
                <a:ext cx="8610600" cy="0"/>
              </a:xfrm>
              <a:prstGeom prst="line">
                <a:avLst/>
              </a:prstGeom>
              <a:grpFill/>
              <a:ln w="889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Moon 13"/>
              <p:cNvSpPr/>
              <p:nvPr/>
            </p:nvSpPr>
            <p:spPr>
              <a:xfrm>
                <a:off x="7543800" y="1663700"/>
                <a:ext cx="457200" cy="5105400"/>
              </a:xfrm>
              <a:prstGeom prst="moon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8077200" y="1676400"/>
                <a:ext cx="533400" cy="51054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5" name="Group 5"/>
            <p:cNvGrpSpPr/>
            <p:nvPr/>
          </p:nvGrpSpPr>
          <p:grpSpPr>
            <a:xfrm>
              <a:off x="7110423" y="1905000"/>
              <a:ext cx="1905003" cy="1955800"/>
              <a:chOff x="7110423" y="1905000"/>
              <a:chExt cx="1905003" cy="1955800"/>
            </a:xfrm>
            <a:solidFill>
              <a:srgbClr val="B2C8E0"/>
            </a:solidFill>
          </p:grpSpPr>
          <p:sp>
            <p:nvSpPr>
              <p:cNvPr id="10" name="Rounded Rectangle 9"/>
              <p:cNvSpPr/>
              <p:nvPr/>
            </p:nvSpPr>
            <p:spPr>
              <a:xfrm>
                <a:off x="7110426" y="1905000"/>
                <a:ext cx="1905000" cy="749300"/>
              </a:xfrm>
              <a:prstGeom prst="round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25400">
                <a:solidFill>
                  <a:schemeClr val="tx2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2000" b="1" dirty="0" err="1">
                    <a:solidFill>
                      <a:schemeClr val="accent1"/>
                    </a:solidFill>
                  </a:rPr>
                  <a:t>Considera</a:t>
                </a:r>
                <a:r>
                  <a:rPr lang="ro-RO" sz="2000" b="1" dirty="0">
                    <a:solidFill>
                      <a:schemeClr val="accent1"/>
                    </a:solidFill>
                  </a:rPr>
                  <a:t>ții generale</a:t>
                </a:r>
                <a:endParaRPr lang="en-US" sz="20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7110423" y="3111500"/>
                <a:ext cx="1905000" cy="749300"/>
              </a:xfrm>
              <a:prstGeom prst="round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o-RO" sz="2000" b="1" i="1" dirty="0">
                    <a:solidFill>
                      <a:schemeClr val="bg1"/>
                    </a:solidFill>
                  </a:rPr>
                  <a:t>Structura organizatorică</a:t>
                </a:r>
                <a:endParaRPr lang="en-US" sz="2000" b="1" i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9" name="Rounded Rectangle 18"/>
          <p:cNvSpPr/>
          <p:nvPr/>
        </p:nvSpPr>
        <p:spPr bwMode="auto">
          <a:xfrm>
            <a:off x="7162800" y="42037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Funcționare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7162800" y="5422900"/>
            <a:ext cx="1905000" cy="7493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o-RO" sz="2000" b="1" dirty="0">
                <a:solidFill>
                  <a:schemeClr val="accent1"/>
                </a:solidFill>
              </a:rPr>
              <a:t>Concluzii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52400"/>
            <a:ext cx="8686800" cy="1077913"/>
            <a:chOff x="304800" y="152400"/>
            <a:chExt cx="8686800" cy="1077913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638800" y="152400"/>
              <a:ext cx="3352800" cy="1066800"/>
            </a:xfrm>
            <a:prstGeom prst="round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lvl="0" algn="r"/>
              <a:endParaRPr lang="en-US" sz="1400" b="1" i="1" dirty="0" smtClean="0">
                <a:solidFill>
                  <a:schemeClr val="accent1"/>
                </a:solidFill>
                <a:ea typeface="Times New Roman" pitchFamily="18" charset="0"/>
                <a:cs typeface="Arial" pitchFamily="34" charset="0"/>
              </a:endParaRPr>
            </a:p>
            <a:p>
              <a:pPr lvl="0" algn="r"/>
              <a:r>
                <a:rPr lang="ro-RO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Informare</a:t>
              </a:r>
              <a:r>
                <a:rPr lang="en-US" sz="2800" b="1" dirty="0" smtClean="0">
                  <a:solidFill>
                    <a:schemeClr val="bg1"/>
                  </a:solidFill>
                  <a:ea typeface="Times New Roman" pitchFamily="18" charset="0"/>
                  <a:cs typeface="Arial" pitchFamily="34" charset="0"/>
                </a:rPr>
                <a:t> / </a:t>
              </a:r>
            </a:p>
            <a:p>
              <a:pPr lvl="0" algn="r"/>
              <a:r>
                <a:rPr lang="en-US" sz="2800" b="1" dirty="0" smtClean="0">
                  <a:solidFill>
                    <a:schemeClr val="bg1"/>
                  </a:solidFill>
                  <a:cs typeface="Arial" pitchFamily="34" charset="0"/>
                </a:rPr>
                <a:t>Raport de activitate</a:t>
              </a:r>
              <a:endParaRPr lang="ro-RO" sz="2800" b="1" dirty="0" smtClean="0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defRPr/>
              </a:pPr>
              <a:endParaRPr 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4800" y="152400"/>
              <a:ext cx="2590800" cy="107791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solidFill>
                    <a:schemeClr val="accent1"/>
                  </a:solidFill>
                  <a:cs typeface="Arial" charset="0"/>
                </a:rPr>
                <a:t>Sindicatul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Învățământ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Preuniversitar</a:t>
              </a:r>
            </a:p>
            <a:p>
              <a:r>
                <a:rPr lang="ro-RO" sz="1600" b="1" dirty="0">
                  <a:solidFill>
                    <a:schemeClr val="accent1"/>
                  </a:solidFill>
                  <a:cs typeface="Arial" charset="0"/>
                </a:rPr>
                <a:t>Județul Hunedoara</a:t>
              </a: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1181</TotalTime>
  <Words>1245</Words>
  <Application>Microsoft Office PowerPoint</Application>
  <PresentationFormat>On-screen Show (4:3)</PresentationFormat>
  <Paragraphs>555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Andi</dc:creator>
  <cp:lastModifiedBy>Paul</cp:lastModifiedBy>
  <cp:revision>154</cp:revision>
  <dcterms:created xsi:type="dcterms:W3CDTF">2012-07-10T06:54:39Z</dcterms:created>
  <dcterms:modified xsi:type="dcterms:W3CDTF">2014-04-27T09:41:42Z</dcterms:modified>
</cp:coreProperties>
</file>