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7" r:id="rId2"/>
  </p:sldMasterIdLst>
  <p:notesMasterIdLst>
    <p:notesMasterId r:id="rId16"/>
  </p:notesMasterIdLst>
  <p:sldIdLst>
    <p:sldId id="258" r:id="rId3"/>
    <p:sldId id="312" r:id="rId4"/>
    <p:sldId id="260" r:id="rId5"/>
    <p:sldId id="302" r:id="rId6"/>
    <p:sldId id="301" r:id="rId7"/>
    <p:sldId id="307" r:id="rId8"/>
    <p:sldId id="321" r:id="rId9"/>
    <p:sldId id="309" r:id="rId10"/>
    <p:sldId id="313" r:id="rId11"/>
    <p:sldId id="350" r:id="rId12"/>
    <p:sldId id="319" r:id="rId13"/>
    <p:sldId id="328" r:id="rId14"/>
    <p:sldId id="35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6600"/>
    <a:srgbClr val="CC66FF"/>
    <a:srgbClr val="CC99FF"/>
    <a:srgbClr val="FFCCCC"/>
    <a:srgbClr val="FFFF99"/>
    <a:srgbClr val="66CC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4" autoAdjust="0"/>
  </p:normalViewPr>
  <p:slideViewPr>
    <p:cSldViewPr>
      <p:cViewPr varScale="1">
        <p:scale>
          <a:sx n="56" d="100"/>
          <a:sy n="56" d="100"/>
        </p:scale>
        <p:origin x="-9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Se face clic pentru editarea stilurilor textului Coordonatorului</a:t>
            </a:r>
          </a:p>
          <a:p>
            <a:pPr lvl="1"/>
            <a:r>
              <a:rPr lang="en-US" noProof="0" smtClean="0"/>
              <a:t>Nivelul secund</a:t>
            </a:r>
          </a:p>
          <a:p>
            <a:pPr lvl="2"/>
            <a:r>
              <a:rPr lang="en-US" noProof="0" smtClean="0"/>
              <a:t>Al treilea nivel</a:t>
            </a:r>
          </a:p>
          <a:p>
            <a:pPr lvl="3"/>
            <a:r>
              <a:rPr lang="en-US" noProof="0" smtClean="0"/>
              <a:t>Al patrulea nivel</a:t>
            </a:r>
          </a:p>
          <a:p>
            <a:pPr lvl="4"/>
            <a:r>
              <a:rPr lang="en-US" noProof="0" smtClean="0"/>
              <a:t>Al cincilea nivel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91B3D230-91C5-443B-95A8-9A0013741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8B9D24-3D0C-4665-A745-CCEAF01DAB89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9A7511-6C5A-4B0E-8625-320025237A82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F08BB-AFF6-4E02-9C03-4230E4F411F2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D02CF-B6C3-48E0-8541-EDA5B70B28E9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8EBF4E-9559-4E1F-97F2-8D690C1BCFB1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040EE-6EBC-46F7-815F-6CE95E73DE03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Se face clic pentru editare stil titlu Coordonator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Faceţi clic pentru editarea stilului de subtitlu al coordonatorului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2D59D-9788-42F6-AE6D-71C8CE46A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41E3F-C51F-4DEF-859F-BD61A88B0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E3BD2-D5A2-4349-BD97-C21B5D4A0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54AB6-E9F6-4B92-B541-C768AD9AA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892D59D-9788-42F6-AE6D-71C8CE46A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FE4AE0-C601-4FB6-96D8-7B4C6FE63C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8AA8F0-93D3-45E0-B8C7-1A4CF6E263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C63E92-3A21-46D4-8596-FD08DD6CB9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FF4B2C-3937-4CF3-998B-EE65251BBC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F0AEF5-80B8-40C2-B581-856008BC52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28B8B6-8A3B-45A6-AFD3-73F9B67FE6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E4AE0-C601-4FB6-96D8-7B4C6FE63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C7EEBA-688F-4214-B427-6A3E69A5D4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DD38F41-B68A-4808-B045-AF152D1B53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441E3F-C51F-4DEF-859F-BD61A88B0E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6E3BD2-D5A2-4349-BD97-C21B5D4A05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AA8F0-93D3-45E0-B8C7-1A4CF6E26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63E92-3A21-46D4-8596-FD08DD6CB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F4B2C-3937-4CF3-998B-EE65251BB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0AEF5-80B8-40C2-B581-856008BC5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8B8B6-8A3B-45A6-AFD3-73F9B67FE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7EEBA-688F-4214-B427-6A3E69A5D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38F41-B68A-4808-B045-AF152D1B5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 face clic pentru editare stil titlu Coordonator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 face clic pentru editarea stilurilor textului Coordonatorului</a:t>
            </a:r>
          </a:p>
          <a:p>
            <a:pPr lvl="1"/>
            <a:r>
              <a:rPr lang="en-US" smtClean="0"/>
              <a:t>Nivelul secund</a:t>
            </a:r>
          </a:p>
          <a:p>
            <a:pPr lvl="2"/>
            <a:r>
              <a:rPr lang="en-US" smtClean="0"/>
              <a:t>Al treilea nivel</a:t>
            </a:r>
          </a:p>
          <a:p>
            <a:pPr lvl="3"/>
            <a:r>
              <a:rPr lang="en-US" smtClean="0"/>
              <a:t>Al patrulea nivel</a:t>
            </a:r>
          </a:p>
          <a:p>
            <a:pPr lvl="4"/>
            <a:r>
              <a:rPr lang="en-US" smtClean="0"/>
              <a:t>Al cincilea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fld id="{4E487288-2F58-4157-9F3F-F55584F48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E487288-2F58-4157-9F3F-F55584F483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j.hd.edu.ro/" TargetMode="External"/><Relationship Id="rId2" Type="http://schemas.openxmlformats.org/officeDocument/2006/relationships/hyperlink" Target="http://ww.isj.hd.edu.ro/" TargetMode="Externa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9DBE70-1FA4-457C-8E1C-B0F368051ADF}" type="slidenum">
              <a:rPr lang="en-US" smtClean="0">
                <a:latin typeface="Calibri" pitchFamily="34" charset="0"/>
              </a:rPr>
              <a:pPr/>
              <a:t>1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133600"/>
            <a:ext cx="8229600" cy="3733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o-RO" sz="3200" dirty="0">
                <a:solidFill>
                  <a:srgbClr val="FF0000"/>
                </a:solidFill>
                <a:latin typeface="Calibri" pitchFamily="34" charset="0"/>
              </a:rPr>
              <a:t>Metodologia</a:t>
            </a:r>
            <a:r>
              <a:rPr lang="en-US" sz="3200" dirty="0">
                <a:solidFill>
                  <a:srgbClr val="FF0000"/>
                </a:solidFill>
                <a:latin typeface="Calibri" pitchFamily="34" charset="0"/>
              </a:rPr>
              <a:t>-</a:t>
            </a:r>
            <a:r>
              <a:rPr lang="ro-RO" sz="3200" dirty="0">
                <a:solidFill>
                  <a:srgbClr val="FF0000"/>
                </a:solidFill>
                <a:latin typeface="Calibri" pitchFamily="34" charset="0"/>
              </a:rPr>
              <a:t>cadru privind mobilitatea personalului didactic din învăţământul preuniversitar în anul şcolar </a:t>
            </a:r>
            <a:r>
              <a:rPr lang="ro-RO" sz="3200" dirty="0" smtClean="0">
                <a:solidFill>
                  <a:srgbClr val="FF0000"/>
                </a:solidFill>
                <a:latin typeface="Calibri" pitchFamily="34" charset="0"/>
              </a:rPr>
              <a:t>2013-2014</a:t>
            </a:r>
            <a:r>
              <a:rPr lang="ro-RO" sz="3200" b="0" dirty="0" smtClean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ro-RO" sz="3200" b="0" dirty="0">
                <a:solidFill>
                  <a:srgbClr val="FF0000"/>
                </a:solidFill>
                <a:latin typeface="Calibri" pitchFamily="34" charset="0"/>
              </a:rPr>
              <a:t>aprobată prin OMECTS nr. </a:t>
            </a:r>
            <a:r>
              <a:rPr lang="ro-RO" sz="3200" b="0" dirty="0" smtClean="0">
                <a:solidFill>
                  <a:srgbClr val="FF0000"/>
                </a:solidFill>
                <a:latin typeface="Calibri" pitchFamily="34" charset="0"/>
              </a:rPr>
              <a:t>6239/14.11.2012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o-RO" sz="3200" b="0" i="1" dirty="0" smtClean="0">
                <a:solidFill>
                  <a:srgbClr val="FF0000"/>
                </a:solidFill>
                <a:latin typeface="Calibri" pitchFamily="34" charset="0"/>
              </a:rPr>
              <a:t>Modificată prin OMEN nr.3104/30.01.2013</a:t>
            </a:r>
            <a:endParaRPr lang="ro-RO" sz="3200" b="0" i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304800"/>
            <a:ext cx="228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ro-RO" sz="2000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INSPECTORATUL ŞCOLAR JUDEŢEAN </a:t>
            </a: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HUNEDOARA</a:t>
            </a:r>
            <a:endParaRPr lang="ro-RO" sz="2000" kern="0" dirty="0">
              <a:solidFill>
                <a:srgbClr val="000000"/>
              </a:solidFill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1026" name="Picture 2" descr="m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04800"/>
            <a:ext cx="18002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525963"/>
          </a:xfrm>
        </p:spPr>
        <p:txBody>
          <a:bodyPr/>
          <a:lstStyle/>
          <a:p>
            <a:r>
              <a:rPr lang="ro-RO" sz="2000" i="1" dirty="0" smtClean="0">
                <a:latin typeface="Calibri" pitchFamily="34" charset="0"/>
                <a:cs typeface="Calibri" pitchFamily="34" charset="0"/>
              </a:rPr>
              <a:t>(1) În cazul în care, în anul şcolar 2013-2014, în unităţile de învăţământ normele/posturile didactice nu pot fi acoperite cu titulari, personalul didactic din învăţământul preuniversitar, cu gradul didactic I sau cu titlul ştiinţific de doctor, care dovedeşte competenţă profesională deosebită, poate fi menţinut, cu aprobarea anuală a consiliilor de administraţie ale unităţilor de învăţământ, ca titular, în funcţia didactică până la 3 ani peste vârsta de pensionare, raportată la data de 1 septembrie 2013, la cerere, conform MOB.</a:t>
            </a:r>
            <a:endParaRPr lang="en-US" sz="2000" i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E4AE0-C601-4FB6-96D8-7B4C6FE63CF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rmAutofit/>
          </a:bodyPr>
          <a:lstStyle/>
          <a:p>
            <a:pPr>
              <a:defRPr/>
            </a:pPr>
            <a:r>
              <a:rPr lang="ro-RO" sz="200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MOB, </a:t>
            </a:r>
            <a:r>
              <a:rPr lang="ro-RO" sz="2000" dirty="0" smtClean="0">
                <a:solidFill>
                  <a:srgbClr val="000099"/>
                </a:solidFill>
                <a:latin typeface="Calibri" pitchFamily="34" charset="0"/>
              </a:rPr>
              <a:t>53</a:t>
            </a:r>
            <a:r>
              <a:rPr lang="ro-RO" sz="1200" dirty="0" smtClean="0">
                <a:solidFill>
                  <a:srgbClr val="000099"/>
                </a:solidFill>
                <a:latin typeface="Calibri" pitchFamily="34" charset="0"/>
              </a:rPr>
              <a:t>1</a:t>
            </a:r>
            <a:r>
              <a:rPr lang="ro-RO" sz="2000" kern="0" dirty="0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 după OMEN 3104/2013 </a:t>
            </a:r>
            <a:r>
              <a:rPr lang="ro-RO" sz="200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– </a:t>
            </a:r>
            <a:r>
              <a:rPr lang="ro-RO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Stabilirea personalului didactic care solicită menținerea  în activitate ca titular peste vârsta limită de pensionare</a:t>
            </a:r>
            <a:r>
              <a:rPr lang="ro-RO" sz="2000" dirty="0" smtClean="0">
                <a:latin typeface="Calibri" pitchFamily="34" charset="0"/>
              </a:rPr>
              <a:t/>
            </a:r>
            <a:br>
              <a:rPr lang="ro-RO" sz="2000" dirty="0" smtClean="0">
                <a:latin typeface="Calibri" pitchFamily="34" charset="0"/>
              </a:rPr>
            </a:br>
            <a:endParaRPr lang="en-US" sz="2000" b="0" kern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334963"/>
            <a:ext cx="8229600" cy="5794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o-RO" sz="200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MOB, </a:t>
            </a:r>
            <a:r>
              <a:rPr lang="ro-RO" sz="2000" kern="0" dirty="0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54-55 după OMECTS 6239/2012 </a:t>
            </a:r>
            <a:r>
              <a:rPr lang="ro-RO" sz="200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– Titularizarea prin LEN, 253</a:t>
            </a:r>
            <a:endParaRPr lang="en-US" sz="2000" kern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57200" y="1143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>
                <a:latin typeface="Calibri" pitchFamily="34" charset="0"/>
              </a:rPr>
              <a:t>cadrele didactice încadrate în </a:t>
            </a:r>
            <a:r>
              <a:rPr lang="ro-RO" sz="1600" b="0" kern="0" dirty="0" smtClean="0">
                <a:latin typeface="Calibri" pitchFamily="34" charset="0"/>
              </a:rPr>
              <a:t>2012-2013, </a:t>
            </a:r>
            <a:r>
              <a:rPr lang="ro-RO" sz="1600" b="0" kern="0" dirty="0">
                <a:latin typeface="Calibri" pitchFamily="34" charset="0"/>
              </a:rPr>
              <a:t>care au participat la concursul naţional unic de titularizare în iulie 2008, iulie 2009, iulie </a:t>
            </a:r>
            <a:r>
              <a:rPr lang="ro-RO" sz="1600" b="0" kern="0" dirty="0" smtClean="0">
                <a:latin typeface="Calibri" pitchFamily="34" charset="0"/>
              </a:rPr>
              <a:t>2010, iulie 2011 </a:t>
            </a:r>
            <a:r>
              <a:rPr lang="ro-RO" sz="1600" b="0" kern="0" dirty="0">
                <a:latin typeface="Calibri" pitchFamily="34" charset="0"/>
              </a:rPr>
              <a:t>şi care au obţinut cel </a:t>
            </a:r>
            <a:r>
              <a:rPr lang="ro-RO" sz="1600" b="0" kern="0" dirty="0" smtClean="0">
                <a:latin typeface="Calibri" pitchFamily="34" charset="0"/>
              </a:rPr>
              <a:t>puţin nota  </a:t>
            </a:r>
            <a:r>
              <a:rPr lang="ro-RO" sz="1600" b="0" kern="0" dirty="0">
                <a:latin typeface="Calibri" pitchFamily="34" charset="0"/>
              </a:rPr>
              <a:t>7 şi au ocupat un post didactic </a:t>
            </a:r>
            <a:r>
              <a:rPr lang="ro-RO" sz="1600" kern="0" dirty="0">
                <a:solidFill>
                  <a:srgbClr val="FF0000"/>
                </a:solidFill>
                <a:latin typeface="Calibri" pitchFamily="34" charset="0"/>
              </a:rPr>
              <a:t>devin titulare</a:t>
            </a:r>
            <a:r>
              <a:rPr lang="ro-RO" sz="1600" b="0" kern="0" dirty="0">
                <a:latin typeface="Calibri" pitchFamily="34" charset="0"/>
              </a:rPr>
              <a:t>, dacă: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>
                <a:latin typeface="Calibri" pitchFamily="34" charset="0"/>
              </a:rPr>
              <a:t>postul nu a fost ocupat în </a:t>
            </a:r>
            <a:r>
              <a:rPr lang="ro-RO" sz="1600" b="0" kern="0" dirty="0" smtClean="0">
                <a:latin typeface="Calibri" pitchFamily="34" charset="0"/>
              </a:rPr>
              <a:t>etapele anterioare de mișcare </a:t>
            </a:r>
            <a:endParaRPr lang="ro-RO" sz="1600" b="0" kern="0" dirty="0">
              <a:latin typeface="Calibri" pitchFamily="34" charset="0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 smtClean="0">
                <a:latin typeface="Calibri" pitchFamily="34" charset="0"/>
              </a:rPr>
              <a:t>a </a:t>
            </a:r>
            <a:r>
              <a:rPr lang="ro-RO" sz="1600" b="0" kern="0" dirty="0">
                <a:latin typeface="Calibri" pitchFamily="34" charset="0"/>
              </a:rPr>
              <a:t>fost repartizat în şedinţă publică organizată până la data începerii cursurilor anului şcolar </a:t>
            </a:r>
            <a:r>
              <a:rPr lang="ro-RO" sz="1600" b="0" kern="0" dirty="0" smtClean="0">
                <a:latin typeface="Calibri" pitchFamily="34" charset="0"/>
              </a:rPr>
              <a:t>2012-2013</a:t>
            </a:r>
            <a:endParaRPr lang="ro-RO" sz="1600" b="0" kern="0" dirty="0">
              <a:latin typeface="Calibri" pitchFamily="34" charset="0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>
                <a:latin typeface="Calibri" pitchFamily="34" charset="0"/>
              </a:rPr>
              <a:t>deţine gradul didactic definitiv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>
                <a:latin typeface="Calibri" pitchFamily="34" charset="0"/>
              </a:rPr>
              <a:t>postul este complet </a:t>
            </a:r>
            <a:r>
              <a:rPr lang="ro-RO" sz="1600" b="0" kern="0" dirty="0" smtClean="0">
                <a:latin typeface="Calibri" pitchFamily="34" charset="0"/>
              </a:rPr>
              <a:t>şi </a:t>
            </a:r>
            <a:r>
              <a:rPr lang="ro-RO" sz="1600" b="0" kern="0" dirty="0">
                <a:latin typeface="Calibri" pitchFamily="34" charset="0"/>
              </a:rPr>
              <a:t>are o viabilitate de cel puţin 4 ani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>
                <a:latin typeface="Calibri" pitchFamily="34" charset="0"/>
              </a:rPr>
              <a:t>respectă condiţiile de ocupare a postului (Centralizator, MOB, LEN)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>
                <a:latin typeface="Calibri" pitchFamily="34" charset="0"/>
              </a:rPr>
              <a:t>are avizele şi atestatele necesare ocupării postului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>
                <a:latin typeface="Calibri" pitchFamily="34" charset="0"/>
              </a:rPr>
              <a:t>CA al UPJ este de acord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>
                <a:solidFill>
                  <a:srgbClr val="FF0000"/>
                </a:solidFill>
                <a:latin typeface="Calibri" pitchFamily="34" charset="0"/>
              </a:rPr>
              <a:t>dacă un post este solicitat de mai multe cadre didactice</a:t>
            </a:r>
            <a:r>
              <a:rPr lang="ro-RO" sz="1600" b="0" kern="0" dirty="0">
                <a:latin typeface="Calibri" pitchFamily="34" charset="0"/>
              </a:rPr>
              <a:t>, care îndeplinesc cele de mai sus, pentru departajare se ia în calcul nota cea mai mare de la concursurile din iulie 2008, iulie </a:t>
            </a:r>
            <a:r>
              <a:rPr lang="ro-RO" sz="1600" b="0" kern="0" dirty="0" smtClean="0">
                <a:latin typeface="Calibri" pitchFamily="34" charset="0"/>
              </a:rPr>
              <a:t>2009, iulie 2010 şi</a:t>
            </a:r>
            <a:r>
              <a:rPr lang="ro-RO" sz="1600" b="0" kern="0" dirty="0">
                <a:latin typeface="Calibri" pitchFamily="34" charset="0"/>
              </a:rPr>
              <a:t>/ </a:t>
            </a:r>
            <a:r>
              <a:rPr lang="ro-RO" sz="1600" b="0" kern="0" dirty="0" smtClean="0">
                <a:latin typeface="Calibri" pitchFamily="34" charset="0"/>
              </a:rPr>
              <a:t>sau iulie 2011. </a:t>
            </a:r>
            <a:r>
              <a:rPr lang="ro-RO" sz="1600" b="0" kern="0" dirty="0">
                <a:latin typeface="Calibri" pitchFamily="34" charset="0"/>
              </a:rPr>
              <a:t>La note egale se aplică în ordine: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>
                <a:latin typeface="Calibri" pitchFamily="34" charset="0"/>
              </a:rPr>
              <a:t>punctajul cel mai mare, conform Anexei nr. 2 la MOB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>
                <a:latin typeface="Calibri" pitchFamily="34" charset="0"/>
              </a:rPr>
              <a:t>media aritmetică (4 zecimale) prin trunchiere a mediei anilor de studiu şi a mediei examenului de licenţă/ stat/ absolvire (pentru absolvenţii liceelor pedagogice media anilor de studiu şi media examenului de bacalaureat/ absolvire)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>
                <a:latin typeface="Calibri" pitchFamily="34" charset="0"/>
              </a:rPr>
              <a:t>domiciliul în localitatea în care este </a:t>
            </a:r>
            <a:r>
              <a:rPr lang="ro-RO" sz="1600" b="0" kern="0" dirty="0" smtClean="0">
                <a:latin typeface="Calibri" pitchFamily="34" charset="0"/>
              </a:rPr>
              <a:t>postul</a:t>
            </a:r>
            <a:endParaRPr lang="ro-RO" sz="1600" b="0" kern="0" dirty="0">
              <a:latin typeface="Calibri" pitchFamily="34" charset="0"/>
            </a:endParaRP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9350"/>
            <a:ext cx="2133600" cy="476250"/>
          </a:xfrm>
          <a:noFill/>
        </p:spPr>
        <p:txBody>
          <a:bodyPr/>
          <a:lstStyle/>
          <a:p>
            <a:fld id="{2E1D5FFE-A421-45E5-9BDB-0BF6DBAD700A}" type="slidenum">
              <a:rPr lang="en-US" smtClean="0">
                <a:latin typeface="Calibri" pitchFamily="34" charset="0"/>
              </a:rPr>
              <a:pPr/>
              <a:t>11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334963"/>
            <a:ext cx="8229600" cy="5794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o-RO" sz="200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MOB, </a:t>
            </a:r>
            <a:r>
              <a:rPr lang="ro-RO" sz="2000" kern="0" dirty="0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85(1) după OMEN 3104/2013 - </a:t>
            </a:r>
            <a:r>
              <a:rPr lang="ro-RO" sz="200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Continuitatea “suplinitorilor” pe post</a:t>
            </a:r>
            <a:r>
              <a:rPr lang="en-US" sz="200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.</a:t>
            </a:r>
            <a:r>
              <a:rPr lang="ro-RO" sz="200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 </a:t>
            </a:r>
            <a:endParaRPr lang="en-US" sz="2000" kern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9350"/>
            <a:ext cx="2133600" cy="476250"/>
          </a:xfrm>
          <a:noFill/>
        </p:spPr>
        <p:txBody>
          <a:bodyPr/>
          <a:lstStyle/>
          <a:p>
            <a:fld id="{9F7F57DE-5B3B-4C18-B44E-F019ECEB28A6}" type="slidenum">
              <a:rPr lang="en-US" smtClean="0">
                <a:latin typeface="Calibri" pitchFamily="34" charset="0"/>
              </a:rPr>
              <a:pPr/>
              <a:t>12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447800"/>
            <a:ext cx="4419600" cy="838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>
                <a:solidFill>
                  <a:srgbClr val="FFFF00"/>
                </a:solidFill>
                <a:latin typeface="Calibri" pitchFamily="34" charset="0"/>
              </a:rPr>
              <a:t>cadrele didactice care se încadrează în MOB, </a:t>
            </a:r>
            <a:r>
              <a:rPr lang="ro-RO" sz="1600" b="0" kern="0" dirty="0" smtClean="0">
                <a:solidFill>
                  <a:srgbClr val="FFFF00"/>
                </a:solidFill>
                <a:latin typeface="Calibri" pitchFamily="34" charset="0"/>
              </a:rPr>
              <a:t>art. 85 </a:t>
            </a:r>
            <a:r>
              <a:rPr lang="ro-RO" sz="1600" b="0" kern="0" dirty="0">
                <a:solidFill>
                  <a:srgbClr val="FFFF00"/>
                </a:solidFill>
                <a:latin typeface="Calibri" pitchFamily="34" charset="0"/>
              </a:rPr>
              <a:t>depune cerere la CA al </a:t>
            </a:r>
            <a:r>
              <a:rPr lang="ro-RO" sz="1600" b="0" kern="0" dirty="0" smtClean="0">
                <a:solidFill>
                  <a:srgbClr val="FFFF00"/>
                </a:solidFill>
                <a:latin typeface="Calibri" pitchFamily="34" charset="0"/>
              </a:rPr>
              <a:t>UPJ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 smtClean="0">
                <a:solidFill>
                  <a:srgbClr val="FFFF00"/>
                </a:solidFill>
                <a:latin typeface="Calibri" pitchFamily="34" charset="0"/>
              </a:rPr>
              <a:t>Termen:15-17 aprilie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ro-RO" sz="1600" b="0" i="1" kern="0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828800" y="4800600"/>
            <a:ext cx="4419600" cy="1066800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ro-RO" sz="1600" b="0" kern="0" dirty="0">
              <a:solidFill>
                <a:srgbClr val="FFCCFF"/>
              </a:solidFill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>
                <a:latin typeface="Calibri" pitchFamily="34" charset="0"/>
              </a:rPr>
              <a:t>hotărârile CA al </a:t>
            </a:r>
            <a:r>
              <a:rPr lang="ro-RO" sz="1600" b="0" kern="0" dirty="0" smtClean="0">
                <a:latin typeface="Calibri" pitchFamily="34" charset="0"/>
              </a:rPr>
              <a:t> ISJHD </a:t>
            </a:r>
            <a:r>
              <a:rPr lang="ro-RO" sz="1600" b="0" kern="0" dirty="0">
                <a:latin typeface="Calibri" pitchFamily="34" charset="0"/>
              </a:rPr>
              <a:t>sunt definitive şi pot fi atacate în contencios administrativ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0" y="2590800"/>
            <a:ext cx="4419600" cy="15240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>
                <a:latin typeface="Calibri" pitchFamily="34" charset="0"/>
              </a:rPr>
              <a:t>CA al UPJ comunică acordul/ refuzul şi </a:t>
            </a:r>
            <a:r>
              <a:rPr lang="ro-RO" sz="1600" b="0" kern="0" dirty="0">
                <a:solidFill>
                  <a:srgbClr val="FF0000"/>
                </a:solidFill>
                <a:latin typeface="Calibri" pitchFamily="34" charset="0"/>
              </a:rPr>
              <a:t>motivele acordului/ refuzului cadrului didactic </a:t>
            </a:r>
            <a:r>
              <a:rPr lang="ro-RO" sz="1600" b="0" i="1" kern="0" dirty="0">
                <a:solidFill>
                  <a:srgbClr val="FF0000"/>
                </a:solidFill>
                <a:latin typeface="Calibri" pitchFamily="34" charset="0"/>
              </a:rPr>
              <a:t>în scris</a:t>
            </a:r>
            <a:r>
              <a:rPr lang="ro-RO" sz="1600" b="0" kern="0" dirty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ro-RO" sz="1600" b="0" kern="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 smtClean="0">
                <a:solidFill>
                  <a:srgbClr val="FF0000"/>
                </a:solidFill>
                <a:latin typeface="Calibri" pitchFamily="34" charset="0"/>
              </a:rPr>
              <a:t>Termen: 22 aprilie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 smtClean="0">
                <a:solidFill>
                  <a:srgbClr val="FF0000"/>
                </a:solidFill>
                <a:latin typeface="Calibri" pitchFamily="34" charset="0"/>
              </a:rPr>
              <a:t>Înregistrarea  cererilor la ISJHD – termen  16-20 august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ro-RO" sz="1600" b="0" kern="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ro-RO" sz="1600" b="0" kern="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3825" y="914400"/>
            <a:ext cx="67357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o-RO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VĂ  </a:t>
            </a:r>
            <a:r>
              <a:rPr lang="ro-RO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MULŢUMIM!</a:t>
            </a:r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763588" y="5724823"/>
            <a:ext cx="53641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912813" eaLnBrk="0" hangingPunct="0"/>
            <a:r>
              <a:rPr lang="en-US" sz="1600" b="1" dirty="0">
                <a:latin typeface="Times New Roman" pitchFamily="18" charset="0"/>
              </a:rPr>
              <a:t>INSPECTORATUL ŞCOLAR AL </a:t>
            </a:r>
            <a:r>
              <a:rPr lang="en-US" sz="1600" b="1" dirty="0" smtClean="0">
                <a:latin typeface="Times New Roman" pitchFamily="18" charset="0"/>
              </a:rPr>
              <a:t>JUDEŢ</a:t>
            </a:r>
            <a:r>
              <a:rPr lang="ro-RO" sz="1600" b="1" dirty="0" smtClean="0">
                <a:latin typeface="Times New Roman" pitchFamily="18" charset="0"/>
              </a:rPr>
              <a:t>EAN</a:t>
            </a:r>
            <a:endParaRPr lang="en-US" sz="1100" b="1" dirty="0">
              <a:latin typeface="Tahoma" pitchFamily="34" charset="0"/>
            </a:endParaRPr>
          </a:p>
          <a:p>
            <a:pPr defTabSz="912813" eaLnBrk="0" hangingPunct="0"/>
            <a:r>
              <a:rPr lang="en-US" sz="1600" b="1" dirty="0">
                <a:latin typeface="Times New Roman" pitchFamily="18" charset="0"/>
              </a:rPr>
              <a:t>                         HUNEDOARA</a:t>
            </a:r>
            <a:endParaRPr lang="en-US" sz="1100" b="1" dirty="0">
              <a:latin typeface="Tahoma" pitchFamily="34" charset="0"/>
            </a:endParaRPr>
          </a:p>
          <a:p>
            <a:pPr defTabSz="912813" eaLnBrk="0" hangingPunct="0"/>
            <a:endParaRPr lang="en-US" dirty="0"/>
          </a:p>
        </p:txBody>
      </p:sp>
      <p:pic>
        <p:nvPicPr>
          <p:cNvPr id="44037" name="Picture 4" descr="http://thumbs.ziare.com/Cursuri-de-jurnalism-pentru-liceeni-si-profesori/8210efbc888639e1/240/0/1/70/Cursuri-de-jurnalism-pentru-liceeni-si-profeso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4170" y="1785927"/>
            <a:ext cx="4175217" cy="32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m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5334000"/>
            <a:ext cx="18002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o-RO" sz="1600" b="1" dirty="0" smtClean="0">
                <a:latin typeface="Calibri" pitchFamily="34" charset="0"/>
              </a:rPr>
              <a:t>MOB </a:t>
            </a:r>
            <a:r>
              <a:rPr lang="en-US" sz="1600" dirty="0" smtClean="0">
                <a:latin typeface="Calibri" pitchFamily="34" charset="0"/>
              </a:rPr>
              <a:t>= </a:t>
            </a:r>
            <a:r>
              <a:rPr lang="ro-RO" sz="1600" dirty="0" smtClean="0">
                <a:latin typeface="Calibri" pitchFamily="34" charset="0"/>
              </a:rPr>
              <a:t>Metodologia</a:t>
            </a:r>
            <a:r>
              <a:rPr lang="en-US" sz="1600" dirty="0" smtClean="0">
                <a:latin typeface="Calibri" pitchFamily="34" charset="0"/>
              </a:rPr>
              <a:t>-</a:t>
            </a:r>
            <a:r>
              <a:rPr lang="ro-RO" sz="1600" dirty="0" smtClean="0">
                <a:latin typeface="Calibri" pitchFamily="34" charset="0"/>
              </a:rPr>
              <a:t>cadru privind mobilitatea personalului didactic din învăţământul preuniversitar în anul şcolar 2013-2014, aprobată prin OMECTS nr. 6239/ 14.11.2012</a:t>
            </a:r>
            <a:endParaRPr lang="en-US" sz="16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ro-RO" sz="1600" b="1" dirty="0" smtClean="0">
                <a:latin typeface="Calibri" pitchFamily="34" charset="0"/>
              </a:rPr>
              <a:t>LEN</a:t>
            </a:r>
            <a:r>
              <a:rPr lang="ro-RO" sz="1600" dirty="0" smtClean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= </a:t>
            </a:r>
            <a:r>
              <a:rPr lang="ro-RO" sz="1600" dirty="0" smtClean="0">
                <a:latin typeface="Calibri" pitchFamily="34" charset="0"/>
              </a:rPr>
              <a:t>Legea educaţiei naţionale nr. 1/ 2011, modificată şi completată</a:t>
            </a:r>
            <a:endParaRPr lang="en-US" sz="16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ro-RO" sz="1600" b="1" dirty="0" smtClean="0">
                <a:latin typeface="Calibri" pitchFamily="34" charset="0"/>
              </a:rPr>
              <a:t>UPJ</a:t>
            </a:r>
            <a:r>
              <a:rPr lang="ro-RO" sz="1600" dirty="0" smtClean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= </a:t>
            </a:r>
            <a:r>
              <a:rPr lang="ro-RO" sz="1600" dirty="0" smtClean="0">
                <a:latin typeface="Calibri" pitchFamily="34" charset="0"/>
              </a:rPr>
              <a:t>Unitate de învăţământ preuniversitar cu personalitate juridică</a:t>
            </a:r>
          </a:p>
          <a:p>
            <a:pPr eaLnBrk="1" hangingPunct="1">
              <a:defRPr/>
            </a:pPr>
            <a:r>
              <a:rPr lang="ro-RO" sz="1600" b="1" dirty="0" smtClean="0">
                <a:latin typeface="Calibri" pitchFamily="34" charset="0"/>
              </a:rPr>
              <a:t>AT</a:t>
            </a:r>
            <a:r>
              <a:rPr lang="ro-RO" sz="1600" dirty="0" smtClean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= </a:t>
            </a:r>
            <a:r>
              <a:rPr lang="ro-RO" sz="1600" dirty="0" smtClean="0">
                <a:latin typeface="Calibri" pitchFamily="34" charset="0"/>
              </a:rPr>
              <a:t>Asociere temporară între UPJ în vederea organizării concursului</a:t>
            </a:r>
          </a:p>
          <a:p>
            <a:pPr eaLnBrk="1" hangingPunct="1">
              <a:defRPr/>
            </a:pPr>
            <a:r>
              <a:rPr lang="ro-RO" sz="1600" b="1" dirty="0" smtClean="0">
                <a:latin typeface="Calibri" pitchFamily="34" charset="0"/>
              </a:rPr>
              <a:t>CS</a:t>
            </a:r>
            <a:r>
              <a:rPr lang="ro-RO" sz="1600" dirty="0" smtClean="0">
                <a:latin typeface="Calibri" pitchFamily="34" charset="0"/>
              </a:rPr>
              <a:t>= Consorțiu școlar</a:t>
            </a:r>
          </a:p>
          <a:p>
            <a:pPr eaLnBrk="1" hangingPunct="1">
              <a:defRPr/>
            </a:pPr>
            <a:r>
              <a:rPr lang="ro-RO" sz="1600" b="1" dirty="0" smtClean="0">
                <a:latin typeface="Calibri" pitchFamily="34" charset="0"/>
              </a:rPr>
              <a:t>SITE</a:t>
            </a:r>
            <a:r>
              <a:rPr lang="ro-RO" sz="1600" dirty="0" smtClean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= site</a:t>
            </a:r>
            <a:r>
              <a:rPr lang="ro-RO" sz="1600" dirty="0" smtClean="0">
                <a:latin typeface="Calibri" pitchFamily="34" charset="0"/>
              </a:rPr>
              <a:t> mobilitate: </a:t>
            </a:r>
            <a:r>
              <a:rPr lang="ro-RO" sz="1600" dirty="0" smtClean="0">
                <a:latin typeface="Calibri" pitchFamily="34" charset="0"/>
                <a:hlinkClick r:id="rId2"/>
              </a:rPr>
              <a:t>http://ww.</a:t>
            </a:r>
            <a:r>
              <a:rPr lang="en-US" sz="1600" dirty="0" err="1" smtClean="0">
                <a:latin typeface="Calibri" pitchFamily="34" charset="0"/>
                <a:hlinkClick r:id="rId2"/>
              </a:rPr>
              <a:t>isj</a:t>
            </a:r>
            <a:r>
              <a:rPr lang="ro-RO" sz="1600" dirty="0" smtClean="0">
                <a:latin typeface="Calibri" pitchFamily="34" charset="0"/>
                <a:hlinkClick r:id="rId2"/>
              </a:rPr>
              <a:t>.</a:t>
            </a:r>
            <a:r>
              <a:rPr lang="en-US" sz="1600" dirty="0" smtClean="0">
                <a:latin typeface="Calibri" pitchFamily="34" charset="0"/>
                <a:hlinkClick r:id="rId2"/>
              </a:rPr>
              <a:t>hd.edu.</a:t>
            </a:r>
            <a:r>
              <a:rPr lang="ro-RO" sz="1600" dirty="0" smtClean="0">
                <a:latin typeface="Calibri" pitchFamily="34" charset="0"/>
                <a:hlinkClick r:id="rId2"/>
              </a:rPr>
              <a:t>ro</a:t>
            </a:r>
            <a:r>
              <a:rPr lang="ro-RO" sz="1600" dirty="0" smtClean="0">
                <a:latin typeface="Calibri" pitchFamily="34" charset="0"/>
              </a:rPr>
              <a:t>, </a:t>
            </a:r>
            <a:r>
              <a:rPr lang="en-US" sz="1600" u="sng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Titularizare</a:t>
            </a:r>
            <a:r>
              <a:rPr lang="en-US" sz="1600" u="sng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201</a:t>
            </a:r>
            <a:r>
              <a:rPr lang="ro-RO" sz="1600" u="sng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3</a:t>
            </a:r>
          </a:p>
          <a:p>
            <a:pPr eaLnBrk="1" hangingPunct="1">
              <a:defRPr/>
            </a:pPr>
            <a:r>
              <a:rPr lang="ro-RO" sz="1600" b="1" dirty="0" smtClean="0">
                <a:latin typeface="Calibri" pitchFamily="34" charset="0"/>
              </a:rPr>
              <a:t>FORUM</a:t>
            </a:r>
            <a:r>
              <a:rPr lang="ro-RO" sz="1600" dirty="0" smtClean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= </a:t>
            </a:r>
            <a:r>
              <a:rPr lang="ro-RO" sz="1600" dirty="0" smtClean="0">
                <a:latin typeface="Calibri" pitchFamily="34" charset="0"/>
              </a:rPr>
              <a:t>forumul directorilor: </a:t>
            </a:r>
            <a:r>
              <a:rPr lang="ro-RO" sz="1600" dirty="0" smtClean="0">
                <a:latin typeface="Calibri" pitchFamily="34" charset="0"/>
                <a:hlinkClick r:id="rId3"/>
              </a:rPr>
              <a:t>http://www.</a:t>
            </a:r>
            <a:r>
              <a:rPr lang="en-US" sz="1600" dirty="0" smtClean="0">
                <a:latin typeface="Calibri" pitchFamily="34" charset="0"/>
                <a:hlinkClick r:id="rId3"/>
              </a:rPr>
              <a:t>isj.hd.edu.ro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n-US" sz="1600" dirty="0" err="1" smtClean="0">
                <a:latin typeface="Calibri" pitchFamily="34" charset="0"/>
              </a:rPr>
              <a:t>Comunicarea</a:t>
            </a:r>
            <a:r>
              <a:rPr lang="en-US" sz="1600" dirty="0" smtClean="0">
                <a:latin typeface="Calibri" pitchFamily="34" charset="0"/>
              </a:rPr>
              <a:t> cu </a:t>
            </a:r>
            <a:r>
              <a:rPr lang="en-US" sz="1600" dirty="0" err="1" smtClean="0">
                <a:latin typeface="Calibri" pitchFamily="34" charset="0"/>
              </a:rPr>
              <a:t>unitatile</a:t>
            </a:r>
            <a:r>
              <a:rPr lang="en-US" sz="1600" dirty="0" smtClean="0">
                <a:latin typeface="Calibri" pitchFamily="34" charset="0"/>
              </a:rPr>
              <a:t> de </a:t>
            </a:r>
            <a:r>
              <a:rPr lang="en-US" sz="1600" dirty="0" err="1" smtClean="0">
                <a:latin typeface="Calibri" pitchFamily="34" charset="0"/>
              </a:rPr>
              <a:t>invatamant</a:t>
            </a:r>
            <a:endParaRPr lang="ro-RO" sz="16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ro-RO" sz="1600" b="1" dirty="0" smtClean="0">
                <a:latin typeface="Calibri" pitchFamily="34" charset="0"/>
              </a:rPr>
              <a:t>ISJHD</a:t>
            </a:r>
            <a:r>
              <a:rPr lang="en-US" sz="1600" b="1" dirty="0" smtClean="0">
                <a:latin typeface="Calibri" pitchFamily="34" charset="0"/>
              </a:rPr>
              <a:t> </a:t>
            </a:r>
            <a:r>
              <a:rPr lang="ro-RO" sz="1600" dirty="0" smtClean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= </a:t>
            </a:r>
            <a:r>
              <a:rPr lang="ro-RO" sz="1600" dirty="0" smtClean="0">
                <a:latin typeface="Calibri" pitchFamily="34" charset="0"/>
              </a:rPr>
              <a:t>Inspectoratul Şcolar Judeţean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Hunedoara</a:t>
            </a:r>
            <a:endParaRPr lang="ro-RO" sz="16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ro-RO" sz="1600" b="1" dirty="0" smtClean="0">
                <a:latin typeface="Calibri" pitchFamily="34" charset="0"/>
              </a:rPr>
              <a:t>CMRU</a:t>
            </a:r>
            <a:r>
              <a:rPr lang="en-US" sz="1600" dirty="0" smtClean="0">
                <a:latin typeface="Calibri" pitchFamily="34" charset="0"/>
              </a:rPr>
              <a:t>= </a:t>
            </a:r>
            <a:r>
              <a:rPr lang="ro-RO" sz="1600" b="1" dirty="0" smtClean="0">
                <a:latin typeface="Calibri" pitchFamily="34" charset="0"/>
              </a:rPr>
              <a:t>C</a:t>
            </a:r>
            <a:r>
              <a:rPr lang="ro-RO" sz="1600" dirty="0" smtClean="0">
                <a:latin typeface="Calibri" pitchFamily="34" charset="0"/>
              </a:rPr>
              <a:t>ompartimentul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ro-RO" sz="1600" dirty="0" smtClean="0">
                <a:latin typeface="Calibri" pitchFamily="34" charset="0"/>
              </a:rPr>
              <a:t>pentru </a:t>
            </a:r>
            <a:r>
              <a:rPr lang="ro-RO" sz="1600" b="1" dirty="0" smtClean="0">
                <a:latin typeface="Calibri" pitchFamily="34" charset="0"/>
              </a:rPr>
              <a:t>M</a:t>
            </a:r>
            <a:r>
              <a:rPr lang="ro-RO" sz="1600" dirty="0" smtClean="0">
                <a:latin typeface="Calibri" pitchFamily="34" charset="0"/>
              </a:rPr>
              <a:t>anagementul </a:t>
            </a:r>
            <a:r>
              <a:rPr lang="ro-RO" sz="1600" b="1" dirty="0" smtClean="0">
                <a:latin typeface="Calibri" pitchFamily="34" charset="0"/>
              </a:rPr>
              <a:t>R</a:t>
            </a:r>
            <a:r>
              <a:rPr lang="ro-RO" sz="1600" dirty="0" smtClean="0">
                <a:latin typeface="Calibri" pitchFamily="34" charset="0"/>
              </a:rPr>
              <a:t>esurselor </a:t>
            </a:r>
            <a:r>
              <a:rPr lang="ro-RO" sz="1600" b="1" dirty="0" smtClean="0">
                <a:latin typeface="Calibri" pitchFamily="34" charset="0"/>
              </a:rPr>
              <a:t>U</a:t>
            </a:r>
            <a:r>
              <a:rPr lang="ro-RO" sz="1600" dirty="0" smtClean="0">
                <a:latin typeface="Calibri" pitchFamily="34" charset="0"/>
              </a:rPr>
              <a:t>mane</a:t>
            </a:r>
          </a:p>
          <a:p>
            <a:pPr eaLnBrk="1" hangingPunct="1">
              <a:defRPr/>
            </a:pPr>
            <a:r>
              <a:rPr lang="ro-RO" sz="1600" b="1" dirty="0" smtClean="0">
                <a:latin typeface="Calibri" pitchFamily="34" charset="0"/>
              </a:rPr>
              <a:t>CA</a:t>
            </a:r>
            <a:r>
              <a:rPr lang="ro-RO" sz="1600" dirty="0" smtClean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= </a:t>
            </a:r>
            <a:r>
              <a:rPr lang="ro-RO" sz="1600" dirty="0" smtClean="0">
                <a:latin typeface="Calibri" pitchFamily="34" charset="0"/>
              </a:rPr>
              <a:t>Consiliu de Administraţie</a:t>
            </a:r>
          </a:p>
          <a:p>
            <a:pPr eaLnBrk="1" hangingPunct="1">
              <a:defRPr/>
            </a:pPr>
            <a:r>
              <a:rPr lang="ro-RO" sz="1600" b="1" dirty="0" smtClean="0">
                <a:latin typeface="Calibri" pitchFamily="34" charset="0"/>
              </a:rPr>
              <a:t>MECTS</a:t>
            </a:r>
            <a:r>
              <a:rPr lang="ro-RO" sz="1600" dirty="0" smtClean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= </a:t>
            </a:r>
            <a:r>
              <a:rPr lang="ro-RO" sz="1600" dirty="0" smtClean="0">
                <a:latin typeface="Calibri" pitchFamily="34" charset="0"/>
              </a:rPr>
              <a:t>Ministerul Educaţiei, Cercetării, Tineretului şi Sportului</a:t>
            </a:r>
          </a:p>
          <a:p>
            <a:pPr eaLnBrk="1" hangingPunct="1">
              <a:defRPr/>
            </a:pPr>
            <a:r>
              <a:rPr lang="ro-RO" sz="1600" b="1" dirty="0" smtClean="0">
                <a:latin typeface="Calibri" pitchFamily="34" charset="0"/>
              </a:rPr>
              <a:t>MEN</a:t>
            </a:r>
            <a:r>
              <a:rPr lang="ro-RO" sz="1600" dirty="0" smtClean="0">
                <a:latin typeface="Calibri" pitchFamily="34" charset="0"/>
              </a:rPr>
              <a:t>= Ministerul Educației Naționale</a:t>
            </a:r>
          </a:p>
          <a:p>
            <a:pPr eaLnBrk="1" hangingPunct="1">
              <a:defRPr/>
            </a:pPr>
            <a:r>
              <a:rPr lang="ro-RO" sz="1600" b="1" dirty="0" smtClean="0">
                <a:latin typeface="Calibri" pitchFamily="34" charset="0"/>
              </a:rPr>
              <a:t>PÎ</a:t>
            </a:r>
            <a:r>
              <a:rPr lang="ro-RO" sz="1600" dirty="0" smtClean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= </a:t>
            </a:r>
            <a:r>
              <a:rPr lang="ro-RO" sz="1600" dirty="0" smtClean="0">
                <a:latin typeface="Calibri" pitchFamily="34" charset="0"/>
              </a:rPr>
              <a:t>proiect de încadrare pe 2013-2014</a:t>
            </a:r>
          </a:p>
          <a:p>
            <a:pPr eaLnBrk="1" hangingPunct="1">
              <a:defRPr/>
            </a:pPr>
            <a:r>
              <a:rPr lang="ro-RO" sz="1600" b="1" dirty="0" smtClean="0">
                <a:latin typeface="Calibri" pitchFamily="34" charset="0"/>
              </a:rPr>
              <a:t>RA</a:t>
            </a:r>
            <a:r>
              <a:rPr lang="ro-RO" sz="1600" dirty="0" smtClean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= </a:t>
            </a:r>
            <a:r>
              <a:rPr lang="ro-RO" sz="1600" dirty="0" smtClean="0">
                <a:latin typeface="Calibri" pitchFamily="34" charset="0"/>
              </a:rPr>
              <a:t>Restrângere de activitate (situaţie în care se poate regăsi un titular de sistem)</a:t>
            </a:r>
          </a:p>
          <a:p>
            <a:pPr eaLnBrk="1" hangingPunct="1">
              <a:defRPr/>
            </a:pPr>
            <a:r>
              <a:rPr lang="ro-RO" sz="1600" b="1" dirty="0" smtClean="0">
                <a:latin typeface="Calibri" pitchFamily="34" charset="0"/>
              </a:rPr>
              <a:t>C</a:t>
            </a:r>
            <a:r>
              <a:rPr lang="en-US" sz="1600" b="1" dirty="0" smtClean="0">
                <a:latin typeface="Calibri" pitchFamily="34" charset="0"/>
              </a:rPr>
              <a:t>JMPD</a:t>
            </a:r>
            <a:r>
              <a:rPr lang="ro-RO" sz="1600" dirty="0" smtClean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=</a:t>
            </a:r>
            <a:r>
              <a:rPr lang="ro-RO" sz="1600" dirty="0" smtClean="0">
                <a:latin typeface="Calibri" pitchFamily="34" charset="0"/>
              </a:rPr>
              <a:t> Comisia Judeţeană de Mobilitate a Personalului Didactic</a:t>
            </a:r>
          </a:p>
          <a:p>
            <a:pPr eaLnBrk="1" hangingPunct="1">
              <a:defRPr/>
            </a:pPr>
            <a:r>
              <a:rPr lang="ro-RO" sz="1600" b="1" dirty="0" smtClean="0">
                <a:latin typeface="Calibri" pitchFamily="34" charset="0"/>
              </a:rPr>
              <a:t>CMUPJ</a:t>
            </a:r>
            <a:r>
              <a:rPr lang="ro-RO" sz="1600" dirty="0" smtClean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= </a:t>
            </a:r>
            <a:r>
              <a:rPr lang="ro-RO" sz="1600" dirty="0" smtClean="0">
                <a:latin typeface="Calibri" pitchFamily="34" charset="0"/>
              </a:rPr>
              <a:t>Comisia de Mobilitate la nivelul UPJ</a:t>
            </a:r>
          </a:p>
          <a:p>
            <a:pPr eaLnBrk="1" hangingPunct="1">
              <a:defRPr/>
            </a:pPr>
            <a:r>
              <a:rPr lang="ro-RO" sz="1600" b="1" dirty="0" smtClean="0">
                <a:latin typeface="Calibri" pitchFamily="34" charset="0"/>
              </a:rPr>
              <a:t>LPCVR</a:t>
            </a:r>
            <a:r>
              <a:rPr lang="ro-RO" sz="1600" dirty="0" smtClean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= </a:t>
            </a:r>
            <a:r>
              <a:rPr lang="ro-RO" sz="1600" dirty="0" smtClean="0">
                <a:latin typeface="Calibri" pitchFamily="34" charset="0"/>
              </a:rPr>
              <a:t>Lista posturilor/ catedrelor didactice vacante/ rezervate</a:t>
            </a:r>
          </a:p>
          <a:p>
            <a:pPr eaLnBrk="1" hangingPunct="1">
              <a:buNone/>
              <a:defRPr/>
            </a:pPr>
            <a:endParaRPr lang="ro-RO" sz="1600" dirty="0" smtClean="0">
              <a:latin typeface="Calibri" pitchFamily="34" charset="0"/>
            </a:endParaRPr>
          </a:p>
        </p:txBody>
      </p:sp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4C4794-057D-40D0-8E72-B18502553637}" type="slidenum">
              <a:rPr lang="en-US" smtClean="0">
                <a:latin typeface="Calibri" pitchFamily="34" charset="0"/>
              </a:rPr>
              <a:pPr/>
              <a:t>2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ro-RO" sz="2000" b="1" smtClean="0">
                <a:solidFill>
                  <a:srgbClr val="000099"/>
                </a:solidFill>
                <a:latin typeface="Calibri" pitchFamily="34" charset="0"/>
              </a:rPr>
              <a:t>Abrevieri</a:t>
            </a:r>
            <a:endParaRPr lang="en-US" sz="2000" b="1" smtClean="0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65AFA5-3C96-470F-9E17-50518A5ADD99}" type="slidenum">
              <a:rPr lang="en-US" smtClean="0">
                <a:latin typeface="Calibri" pitchFamily="34" charset="0"/>
              </a:rPr>
              <a:pPr/>
              <a:t>3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914400"/>
            <a:ext cx="8229600" cy="5635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o-RO" sz="200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Centralizatorul</a:t>
            </a:r>
            <a:endParaRPr lang="en-US" sz="2000" kern="0" dirty="0">
              <a:solidFill>
                <a:srgbClr val="000099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2209800"/>
            <a:ext cx="8229600" cy="1905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>
                <a:latin typeface="Calibri" pitchFamily="34" charset="0"/>
              </a:rPr>
              <a:t>cuprinde:</a:t>
            </a:r>
          </a:p>
          <a:p>
            <a:r>
              <a:rPr lang="en-US" sz="1600" b="0" kern="0" dirty="0" err="1" smtClean="0">
                <a:latin typeface="Calibri" pitchFamily="34" charset="0"/>
              </a:rPr>
              <a:t>nivelul</a:t>
            </a:r>
            <a:r>
              <a:rPr lang="en-US" sz="1600" b="0" kern="0" dirty="0" smtClean="0">
                <a:latin typeface="Calibri" pitchFamily="34" charset="0"/>
              </a:rPr>
              <a:t>, </a:t>
            </a:r>
            <a:r>
              <a:rPr lang="ro-RO" sz="1600" b="0" kern="0" dirty="0" smtClean="0">
                <a:latin typeface="Calibri" pitchFamily="34" charset="0"/>
              </a:rPr>
              <a:t>denumirea postului</a:t>
            </a:r>
            <a:r>
              <a:rPr lang="en-US" sz="1600" b="0" kern="0" dirty="0" smtClean="0">
                <a:latin typeface="Calibri" pitchFamily="34" charset="0"/>
              </a:rPr>
              <a:t>, </a:t>
            </a:r>
            <a:r>
              <a:rPr lang="en-US" sz="1600" b="0" kern="0" dirty="0" err="1" smtClean="0">
                <a:latin typeface="Calibri" pitchFamily="34" charset="0"/>
              </a:rPr>
              <a:t>domeniul</a:t>
            </a:r>
            <a:r>
              <a:rPr lang="en-US" sz="1600" b="0" kern="0" dirty="0" smtClean="0">
                <a:latin typeface="Calibri" pitchFamily="34" charset="0"/>
              </a:rPr>
              <a:t> fundamental, </a:t>
            </a:r>
            <a:r>
              <a:rPr lang="en-US" sz="1600" b="0" kern="0" dirty="0" err="1" smtClean="0">
                <a:latin typeface="Calibri" pitchFamily="34" charset="0"/>
              </a:rPr>
              <a:t>domeniile</a:t>
            </a:r>
            <a:r>
              <a:rPr lang="en-US" sz="1600" b="0" kern="0" dirty="0" smtClean="0">
                <a:latin typeface="Calibri" pitchFamily="34" charset="0"/>
              </a:rPr>
              <a:t> </a:t>
            </a:r>
            <a:r>
              <a:rPr lang="en-US" sz="1600" b="0" kern="0" dirty="0" err="1" smtClean="0">
                <a:latin typeface="Calibri" pitchFamily="34" charset="0"/>
              </a:rPr>
              <a:t>pentru</a:t>
            </a:r>
            <a:r>
              <a:rPr lang="en-US" sz="1600" b="0" kern="0" dirty="0" smtClean="0">
                <a:latin typeface="Calibri" pitchFamily="34" charset="0"/>
              </a:rPr>
              <a:t> </a:t>
            </a:r>
            <a:r>
              <a:rPr lang="en-US" sz="1600" b="0" kern="0" dirty="0" err="1" smtClean="0">
                <a:latin typeface="Calibri" pitchFamily="34" charset="0"/>
              </a:rPr>
              <a:t>studii</a:t>
            </a:r>
            <a:r>
              <a:rPr lang="en-US" sz="1600" b="0" kern="0" dirty="0" smtClean="0">
                <a:latin typeface="Calibri" pitchFamily="34" charset="0"/>
              </a:rPr>
              <a:t> </a:t>
            </a:r>
            <a:r>
              <a:rPr lang="en-US" sz="1600" b="0" kern="0" dirty="0" err="1" smtClean="0">
                <a:latin typeface="Calibri" pitchFamily="34" charset="0"/>
              </a:rPr>
              <a:t>universitare</a:t>
            </a:r>
            <a:r>
              <a:rPr lang="en-US" sz="1600" b="0" kern="0" dirty="0" smtClean="0">
                <a:latin typeface="Calibri" pitchFamily="34" charset="0"/>
              </a:rPr>
              <a:t> de </a:t>
            </a:r>
            <a:r>
              <a:rPr lang="en-US" sz="1600" b="0" kern="0" dirty="0" err="1" smtClean="0">
                <a:latin typeface="Calibri" pitchFamily="34" charset="0"/>
              </a:rPr>
              <a:t>licenta</a:t>
            </a:r>
            <a:r>
              <a:rPr lang="en-US" sz="1600" b="0" kern="0" dirty="0" smtClean="0">
                <a:latin typeface="Calibri" pitchFamily="34" charset="0"/>
              </a:rPr>
              <a:t>, </a:t>
            </a:r>
            <a:r>
              <a:rPr lang="en-US" sz="1600" b="0" kern="0" dirty="0" err="1" smtClean="0">
                <a:latin typeface="Calibri" pitchFamily="34" charset="0"/>
              </a:rPr>
              <a:t>specializarea</a:t>
            </a:r>
            <a:r>
              <a:rPr lang="en-US" sz="1600" b="0" kern="0" dirty="0" smtClean="0">
                <a:latin typeface="Calibri" pitchFamily="34" charset="0"/>
              </a:rPr>
              <a:t>, </a:t>
            </a:r>
            <a:r>
              <a:rPr lang="en-US" sz="1600" b="0" kern="0" dirty="0" err="1" smtClean="0">
                <a:latin typeface="Calibri" pitchFamily="34" charset="0"/>
              </a:rPr>
              <a:t>programa</a:t>
            </a:r>
            <a:r>
              <a:rPr lang="en-US" sz="1600" b="0" kern="0" dirty="0" smtClean="0">
                <a:latin typeface="Calibri" pitchFamily="34" charset="0"/>
              </a:rPr>
              <a:t> de concurs</a:t>
            </a:r>
            <a:endParaRPr lang="ro-RO" sz="1600" b="0" kern="0" dirty="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 smtClean="0">
                <a:latin typeface="Calibri" pitchFamily="34" charset="0"/>
              </a:rPr>
              <a:t>este </a:t>
            </a:r>
            <a:r>
              <a:rPr lang="ro-RO" sz="1600" b="0" kern="0" dirty="0">
                <a:latin typeface="Calibri" pitchFamily="34" charset="0"/>
              </a:rPr>
              <a:t>un document </a:t>
            </a:r>
            <a:r>
              <a:rPr lang="en-US" sz="1600" b="0" kern="0" dirty="0" err="1" smtClean="0">
                <a:latin typeface="Calibri" pitchFamily="34" charset="0"/>
              </a:rPr>
              <a:t>elaborat</a:t>
            </a:r>
            <a:r>
              <a:rPr lang="en-US" sz="1600" b="0" kern="0" dirty="0" smtClean="0">
                <a:latin typeface="Calibri" pitchFamily="34" charset="0"/>
              </a:rPr>
              <a:t> de ME</a:t>
            </a:r>
            <a:r>
              <a:rPr lang="ro-RO" sz="1600" b="0" kern="0" dirty="0" smtClean="0">
                <a:latin typeface="Calibri" pitchFamily="34" charset="0"/>
              </a:rPr>
              <a:t>N</a:t>
            </a:r>
            <a:r>
              <a:rPr lang="en-US" sz="1600" b="0" kern="0" dirty="0" smtClean="0">
                <a:latin typeface="Calibri" pitchFamily="34" charset="0"/>
              </a:rPr>
              <a:t> </a:t>
            </a:r>
            <a:r>
              <a:rPr lang="ro-RO" sz="1600" b="0" kern="0" dirty="0" smtClean="0">
                <a:latin typeface="Calibri" pitchFamily="34" charset="0"/>
              </a:rPr>
              <a:t>care</a:t>
            </a:r>
            <a:r>
              <a:rPr lang="en-US" sz="1600" b="0" kern="0" dirty="0" smtClean="0">
                <a:latin typeface="Calibri" pitchFamily="34" charset="0"/>
              </a:rPr>
              <a:t> </a:t>
            </a:r>
            <a:r>
              <a:rPr lang="en-US" sz="1600" b="0" kern="0" dirty="0" err="1" smtClean="0">
                <a:latin typeface="Calibri" pitchFamily="34" charset="0"/>
              </a:rPr>
              <a:t>stabileste</a:t>
            </a:r>
            <a:r>
              <a:rPr lang="en-US" sz="1600" b="0" kern="0" dirty="0" smtClean="0">
                <a:latin typeface="Calibri" pitchFamily="34" charset="0"/>
              </a:rPr>
              <a:t> </a:t>
            </a:r>
            <a:r>
              <a:rPr lang="en-US" sz="1600" b="0" kern="0" dirty="0" err="1" smtClean="0">
                <a:latin typeface="Calibri" pitchFamily="34" charset="0"/>
              </a:rPr>
              <a:t>conditiile</a:t>
            </a:r>
            <a:r>
              <a:rPr lang="en-US" sz="1600" b="0" kern="0" dirty="0" smtClean="0">
                <a:latin typeface="Calibri" pitchFamily="34" charset="0"/>
              </a:rPr>
              <a:t> de </a:t>
            </a:r>
            <a:r>
              <a:rPr lang="en-US" sz="1600" b="0" kern="0" dirty="0" err="1" smtClean="0">
                <a:latin typeface="Calibri" pitchFamily="34" charset="0"/>
              </a:rPr>
              <a:t>studii</a:t>
            </a:r>
            <a:r>
              <a:rPr lang="en-US" sz="1600" b="0" kern="0" dirty="0" smtClean="0">
                <a:latin typeface="Calibri" pitchFamily="34" charset="0"/>
              </a:rPr>
              <a:t> </a:t>
            </a:r>
            <a:r>
              <a:rPr lang="en-US" sz="1600" b="0" kern="0" dirty="0" err="1" smtClean="0">
                <a:latin typeface="Calibri" pitchFamily="34" charset="0"/>
              </a:rPr>
              <a:t>necesare</a:t>
            </a:r>
            <a:r>
              <a:rPr lang="en-US" sz="1600" b="0" kern="0" dirty="0" smtClean="0">
                <a:latin typeface="Calibri" pitchFamily="34" charset="0"/>
              </a:rPr>
              <a:t> de </a:t>
            </a:r>
            <a:r>
              <a:rPr lang="en-US" sz="1600" b="0" kern="0" dirty="0" err="1" smtClean="0">
                <a:latin typeface="Calibri" pitchFamily="34" charset="0"/>
              </a:rPr>
              <a:t>dobandit</a:t>
            </a:r>
            <a:r>
              <a:rPr lang="en-US" sz="1600" b="0" kern="0" dirty="0" smtClean="0">
                <a:latin typeface="Calibri" pitchFamily="34" charset="0"/>
              </a:rPr>
              <a:t> ale </a:t>
            </a:r>
            <a:r>
              <a:rPr lang="en-US" sz="1600" b="0" kern="0" dirty="0" err="1" smtClean="0">
                <a:latin typeface="Calibri" pitchFamily="34" charset="0"/>
              </a:rPr>
              <a:t>persoanei</a:t>
            </a:r>
            <a:r>
              <a:rPr lang="en-US" sz="1600" b="0" kern="0" dirty="0" smtClean="0">
                <a:latin typeface="Calibri" pitchFamily="34" charset="0"/>
              </a:rPr>
              <a:t> care </a:t>
            </a:r>
            <a:r>
              <a:rPr lang="en-US" sz="1600" b="0" kern="0" dirty="0" err="1" smtClean="0">
                <a:latin typeface="Calibri" pitchFamily="34" charset="0"/>
              </a:rPr>
              <a:t>va</a:t>
            </a:r>
            <a:r>
              <a:rPr lang="en-US" sz="1600" b="0" kern="0" dirty="0" smtClean="0">
                <a:latin typeface="Calibri" pitchFamily="34" charset="0"/>
              </a:rPr>
              <a:t> </a:t>
            </a:r>
            <a:r>
              <a:rPr lang="en-US" sz="1600" b="0" kern="0" dirty="0" err="1" smtClean="0">
                <a:latin typeface="Calibri" pitchFamily="34" charset="0"/>
              </a:rPr>
              <a:t>ocupa</a:t>
            </a:r>
            <a:r>
              <a:rPr lang="en-US" sz="1600" b="0" kern="0" dirty="0" smtClean="0">
                <a:latin typeface="Calibri" pitchFamily="34" charset="0"/>
              </a:rPr>
              <a:t> un post didactic in </a:t>
            </a:r>
            <a:r>
              <a:rPr lang="en-US" sz="1600" b="0" kern="0" dirty="0" err="1" smtClean="0">
                <a:latin typeface="Calibri" pitchFamily="34" charset="0"/>
              </a:rPr>
              <a:t>invatamantul</a:t>
            </a:r>
            <a:r>
              <a:rPr lang="en-US" sz="1600" b="0" kern="0" dirty="0" smtClean="0">
                <a:latin typeface="Calibri" pitchFamily="34" charset="0"/>
              </a:rPr>
              <a:t> </a:t>
            </a:r>
            <a:r>
              <a:rPr lang="en-US" sz="1600" b="0" kern="0" dirty="0" err="1" smtClean="0">
                <a:latin typeface="Calibri" pitchFamily="34" charset="0"/>
              </a:rPr>
              <a:t>preuniversitar</a:t>
            </a:r>
            <a:endParaRPr lang="ro-RO" sz="1600" b="0" kern="0" dirty="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>
                <a:latin typeface="Calibri" pitchFamily="34" charset="0"/>
              </a:rPr>
              <a:t>apare prin ordin de ministru;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CC4BFB-CCA1-448F-89FC-C613EE6CBF3B}" type="slidenum">
              <a:rPr lang="en-US" smtClean="0">
                <a:latin typeface="Calibri" pitchFamily="34" charset="0"/>
              </a:rPr>
              <a:pPr/>
              <a:t>4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1676400"/>
            <a:ext cx="82296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o-RO" sz="200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MOB, </a:t>
            </a:r>
            <a:r>
              <a:rPr lang="ro-RO" sz="2000" kern="0" dirty="0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30(1</a:t>
            </a:r>
            <a:r>
              <a:rPr lang="ro-RO" sz="200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)</a:t>
            </a:r>
            <a:r>
              <a:rPr lang="en-US" sz="200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,</a:t>
            </a:r>
            <a:r>
              <a:rPr lang="ro-RO" sz="200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ro-RO" sz="2000" kern="0" dirty="0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43(1) după OMEN 3104/2013– </a:t>
            </a:r>
            <a:r>
              <a:rPr lang="ro-RO" sz="200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Comisia de Mobilitate</a:t>
            </a:r>
            <a:endParaRPr lang="en-US" sz="2000" kern="0" dirty="0">
              <a:solidFill>
                <a:srgbClr val="000099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25146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>
                <a:latin typeface="Calibri" pitchFamily="34" charset="0"/>
              </a:rPr>
              <a:t>la nivel judeţean - </a:t>
            </a:r>
            <a:r>
              <a:rPr lang="ro-RO" sz="1600" dirty="0">
                <a:latin typeface="Calibri" pitchFamily="34" charset="0"/>
              </a:rPr>
              <a:t>C</a:t>
            </a:r>
            <a:r>
              <a:rPr lang="en-US" sz="1600" dirty="0">
                <a:latin typeface="Calibri" pitchFamily="34" charset="0"/>
              </a:rPr>
              <a:t>JMPD</a:t>
            </a:r>
            <a:r>
              <a:rPr lang="ro-RO" sz="1600" dirty="0">
                <a:latin typeface="Calibri" pitchFamily="34" charset="0"/>
              </a:rPr>
              <a:t> </a:t>
            </a:r>
            <a:r>
              <a:rPr lang="ro-RO" sz="1600" b="0" kern="0" dirty="0" smtClean="0">
                <a:latin typeface="Calibri" pitchFamily="34" charset="0"/>
              </a:rPr>
              <a:t>: </a:t>
            </a:r>
            <a:r>
              <a:rPr lang="ro-RO" sz="1600" b="0" kern="0" dirty="0">
                <a:solidFill>
                  <a:srgbClr val="FF0000"/>
                </a:solidFill>
                <a:latin typeface="Calibri" pitchFamily="34" charset="0"/>
              </a:rPr>
              <a:t>preşedinte</a:t>
            </a:r>
            <a:r>
              <a:rPr lang="ro-RO" sz="1600" b="0" kern="0" dirty="0">
                <a:latin typeface="Calibri" pitchFamily="34" charset="0"/>
              </a:rPr>
              <a:t> –  </a:t>
            </a:r>
            <a:r>
              <a:rPr lang="ro-RO" sz="1600" b="0" kern="0" dirty="0" smtClean="0">
                <a:latin typeface="Calibri" pitchFamily="34" charset="0"/>
              </a:rPr>
              <a:t> ISGA prof. Maria Ștefănie, </a:t>
            </a:r>
            <a:endParaRPr lang="ro-RO" sz="1600" b="0" kern="0" dirty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>
                <a:latin typeface="Calibri" pitchFamily="34" charset="0"/>
              </a:rPr>
              <a:t>la nivelul UPJ - </a:t>
            </a:r>
            <a:r>
              <a:rPr lang="ro-RO" sz="1600" kern="0" dirty="0" smtClean="0">
                <a:latin typeface="Calibri" pitchFamily="34" charset="0"/>
              </a:rPr>
              <a:t>CMUPJ</a:t>
            </a:r>
            <a:r>
              <a:rPr lang="ro-RO" sz="1600" b="0" kern="0" dirty="0" smtClean="0">
                <a:latin typeface="Calibri" pitchFamily="34" charset="0"/>
              </a:rPr>
              <a:t>, </a:t>
            </a:r>
            <a:r>
              <a:rPr lang="ro-RO" sz="1600" b="0" kern="0" dirty="0">
                <a:latin typeface="Calibri" pitchFamily="34" charset="0"/>
              </a:rPr>
              <a:t>propusă şi validată de către CA al UPJ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ro-RO" sz="1600" b="0" kern="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76429F-EF33-4BEF-AF2D-B679B5E18A6F}" type="slidenum">
              <a:rPr lang="en-US" smtClean="0">
                <a:latin typeface="Calibri" pitchFamily="34" charset="0"/>
              </a:rPr>
              <a:pPr/>
              <a:t>5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229600" cy="4873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o-RO" sz="200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MOB, </a:t>
            </a:r>
            <a:r>
              <a:rPr lang="ro-RO" sz="2000" kern="0" dirty="0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4(1)  după OMECTS 6239/2012 și OMEN 3104/2013– </a:t>
            </a:r>
            <a:r>
              <a:rPr lang="ro-RO" sz="200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Etapele mobilităţii personalului didactic</a:t>
            </a:r>
            <a:endParaRPr lang="en-US" sz="2000" i="1" kern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8229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AutoNum type="alphaLcParenR"/>
              <a:defRPr/>
            </a:pPr>
            <a:r>
              <a:rPr lang="ro-RO" sz="1400" b="0" kern="0" dirty="0">
                <a:latin typeface="Calibri" pitchFamily="34" charset="0"/>
              </a:rPr>
              <a:t>constituire </a:t>
            </a:r>
            <a:r>
              <a:rPr lang="ro-RO" sz="1400" b="0" kern="0" dirty="0" smtClean="0">
                <a:latin typeface="Calibri" pitchFamily="34" charset="0"/>
              </a:rPr>
              <a:t>posturi didactice/ catedre</a:t>
            </a:r>
            <a:endParaRPr lang="ro-RO" sz="1400" b="0" kern="0" dirty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AutoNum type="alphaLcParenR"/>
              <a:defRPr/>
            </a:pPr>
            <a:r>
              <a:rPr lang="ro-RO" sz="1400" b="0" kern="0" dirty="0">
                <a:latin typeface="Calibri" pitchFamily="34" charset="0"/>
              </a:rPr>
              <a:t>constituire norme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AutoNum type="alphaLcParenR"/>
              <a:defRPr/>
            </a:pPr>
            <a:r>
              <a:rPr lang="ro-RO" sz="1400" b="0" kern="0" dirty="0">
                <a:latin typeface="Calibri" pitchFamily="34" charset="0"/>
              </a:rPr>
              <a:t>întregirea </a:t>
            </a:r>
            <a:r>
              <a:rPr lang="ro-RO" sz="1400" b="0" kern="0" dirty="0" smtClean="0">
                <a:latin typeface="Calibri" pitchFamily="34" charset="0"/>
              </a:rPr>
              <a:t>normelor titularilor într-o singură unitate/specialitate</a:t>
            </a:r>
            <a:endParaRPr lang="ro-RO" sz="1400" b="0" kern="0" dirty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AutoNum type="alphaLcParenR"/>
              <a:defRPr/>
            </a:pPr>
            <a:r>
              <a:rPr lang="ro-RO" sz="1400" b="0" kern="0" dirty="0">
                <a:latin typeface="Calibri" pitchFamily="34" charset="0"/>
              </a:rPr>
              <a:t>stabilire posturi şi publicare </a:t>
            </a:r>
            <a:r>
              <a:rPr lang="ro-RO" sz="1400" b="0" kern="0" dirty="0" smtClean="0">
                <a:latin typeface="Calibri" pitchFamily="34" charset="0"/>
              </a:rPr>
              <a:t>lor în </a:t>
            </a:r>
            <a:r>
              <a:rPr lang="ro-RO" sz="1400" b="0" kern="0" dirty="0">
                <a:latin typeface="Calibri" pitchFamily="34" charset="0"/>
              </a:rPr>
              <a:t>vederea </a:t>
            </a:r>
            <a:r>
              <a:rPr lang="ro-RO" sz="1400" b="0" kern="0" dirty="0" smtClean="0">
                <a:latin typeface="Calibri" pitchFamily="34" charset="0"/>
              </a:rPr>
              <a:t>ocupării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AutoNum type="alphaLcParenR"/>
              <a:defRPr/>
            </a:pPr>
            <a:r>
              <a:rPr lang="ro-RO" sz="1400" b="0" kern="0" dirty="0" smtClean="0">
                <a:latin typeface="Calibri" pitchFamily="34" charset="0"/>
              </a:rPr>
              <a:t>completarea normei didactice  în altă  UPJ în ședință publică, la nivelul ISJ HD</a:t>
            </a:r>
            <a:endParaRPr lang="ro-RO" sz="1400" b="0" kern="0" dirty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AutoNum type="alphaLcParenR"/>
              <a:defRPr/>
            </a:pPr>
            <a:r>
              <a:rPr lang="ro-RO" sz="1400" b="0" kern="0" dirty="0">
                <a:latin typeface="Calibri" pitchFamily="34" charset="0"/>
              </a:rPr>
              <a:t>transferarea </a:t>
            </a:r>
            <a:r>
              <a:rPr lang="ro-RO" sz="1400" kern="0" dirty="0">
                <a:latin typeface="Calibri" pitchFamily="34" charset="0"/>
              </a:rPr>
              <a:t>titularilor </a:t>
            </a:r>
            <a:r>
              <a:rPr lang="ro-RO" sz="1400" b="0" kern="0" dirty="0" smtClean="0">
                <a:latin typeface="Calibri" pitchFamily="34" charset="0"/>
              </a:rPr>
              <a:t>aflați în situație de </a:t>
            </a:r>
            <a:r>
              <a:rPr lang="ro-RO" sz="1400" b="0" kern="0" dirty="0">
                <a:latin typeface="Calibri" pitchFamily="34" charset="0"/>
              </a:rPr>
              <a:t>restrângere de activitate ori prin desfiinţarea unor </a:t>
            </a:r>
            <a:r>
              <a:rPr lang="ro-RO" sz="1400" b="0" kern="0" dirty="0" smtClean="0">
                <a:latin typeface="Calibri" pitchFamily="34" charset="0"/>
              </a:rPr>
              <a:t>UPJ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AutoNum type="alphaLcParenR"/>
              <a:defRPr/>
            </a:pPr>
            <a:r>
              <a:rPr lang="ro-RO" sz="1400" b="0" kern="0" dirty="0" smtClean="0">
                <a:latin typeface="Calibri" pitchFamily="34" charset="0"/>
              </a:rPr>
              <a:t>pretransferul titularilor, la cerere, prin consimțământul  scris al CA al UPJ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AutoNum type="alphaLcParenR"/>
              <a:defRPr/>
            </a:pPr>
            <a:r>
              <a:rPr lang="ro-RO" sz="1400" b="0" kern="0" dirty="0" smtClean="0">
                <a:latin typeface="Calibri" pitchFamily="34" charset="0"/>
              </a:rPr>
              <a:t>stabilirea personalului didactic care solicită menținerea  în activitate ca titular peste vârsta limită de pensionare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AutoNum type="alphaLcParenR"/>
              <a:defRPr/>
            </a:pPr>
            <a:r>
              <a:rPr lang="ro-RO" sz="1400" b="0" kern="0" dirty="0" smtClean="0">
                <a:latin typeface="Calibri" pitchFamily="34" charset="0"/>
              </a:rPr>
              <a:t>modificarea contractului de muncă din perioada determinată în nederminată cf. Art.253 din LEN</a:t>
            </a:r>
            <a:endParaRPr lang="en-US" sz="1400" b="0" kern="0" dirty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AutoNum type="alphaLcParenR"/>
              <a:defRPr/>
            </a:pPr>
            <a:r>
              <a:rPr lang="ro-RO" sz="1400" b="0" kern="0" dirty="0">
                <a:latin typeface="Calibri" pitchFamily="34" charset="0"/>
              </a:rPr>
              <a:t>ocupare posturi/ catedre prin concurs, </a:t>
            </a:r>
            <a:r>
              <a:rPr lang="ro-RO" sz="1400" b="0" kern="0" dirty="0" smtClean="0">
                <a:latin typeface="Calibri" pitchFamily="34" charset="0"/>
              </a:rPr>
              <a:t> în ședință publică organizată la nivelul centrului de concurs</a:t>
            </a:r>
            <a:endParaRPr lang="ro-RO" sz="1400" b="0" kern="0" dirty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AutoNum type="alphaLcParenR"/>
              <a:defRPr/>
            </a:pPr>
            <a:r>
              <a:rPr lang="ro-RO" sz="1400" b="0" kern="0" dirty="0" smtClean="0">
                <a:latin typeface="Calibri" pitchFamily="34" charset="0"/>
              </a:rPr>
              <a:t>detașarea personalului didactic titular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AutoNum type="alphaLcParenR"/>
              <a:defRPr/>
            </a:pPr>
            <a:r>
              <a:rPr lang="ro-RO" sz="1400" b="0" kern="0" dirty="0" smtClean="0">
                <a:latin typeface="Calibri" pitchFamily="34" charset="0"/>
              </a:rPr>
              <a:t>prelungirea duratei contractelor individuale de muncă pentru personalul didactic angajat pe perioada determinată</a:t>
            </a:r>
            <a:endParaRPr lang="ro-RO" sz="1400" b="0" kern="0" dirty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AutoNum type="alphaLcParenR"/>
              <a:defRPr/>
            </a:pPr>
            <a:r>
              <a:rPr lang="ro-RO" sz="1400" b="0" kern="0" dirty="0">
                <a:latin typeface="Calibri" pitchFamily="34" charset="0"/>
              </a:rPr>
              <a:t>repartizarea candidaţilor rămaşi nerepartizaţi în şedinţă </a:t>
            </a:r>
            <a:r>
              <a:rPr lang="ro-RO" sz="1400" b="0" kern="0" dirty="0" smtClean="0">
                <a:latin typeface="Calibri" pitchFamily="34" charset="0"/>
              </a:rPr>
              <a:t>publică la nivel ISJ</a:t>
            </a:r>
            <a:endParaRPr lang="ro-RO" sz="1400" b="0" kern="0" dirty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AutoNum type="alphaLcParenR"/>
              <a:defRPr/>
            </a:pPr>
            <a:r>
              <a:rPr lang="ro-RO" sz="1400" b="0" kern="0" dirty="0">
                <a:latin typeface="Calibri" pitchFamily="34" charset="0"/>
              </a:rPr>
              <a:t>ocuparea posturilor/ catedrelor prin plata cu ora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AutoNum type="alphaLcParenR"/>
              <a:defRPr/>
            </a:pPr>
            <a:r>
              <a:rPr lang="ro-RO" sz="1400" b="0" kern="0" dirty="0">
                <a:latin typeface="Calibri" pitchFamily="34" charset="0"/>
              </a:rPr>
              <a:t>ocuparea posturilor/ catedrelor </a:t>
            </a:r>
            <a:r>
              <a:rPr lang="ro-RO" sz="1400" b="0" kern="0" dirty="0" smtClean="0">
                <a:latin typeface="Calibri" pitchFamily="34" charset="0"/>
              </a:rPr>
              <a:t> care apar pe parcursul anului școlar, conform reglementărilor MEN</a:t>
            </a:r>
            <a:endParaRPr lang="ro-RO" sz="1400" b="0" kern="0" dirty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AutoNum type="alphaLcParenR"/>
              <a:defRPr/>
            </a:pPr>
            <a:endParaRPr lang="ro-RO" sz="1400" b="0" kern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334963"/>
            <a:ext cx="8229600" cy="7318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o-RO" sz="200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MOB, </a:t>
            </a:r>
            <a:r>
              <a:rPr lang="ro-RO" sz="2000" kern="0" dirty="0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24(1) după OMECTS 6239/2012– </a:t>
            </a:r>
            <a:r>
              <a:rPr lang="ro-RO" sz="200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Întregirea normei </a:t>
            </a:r>
            <a:r>
              <a:rPr lang="ro-RO" sz="2000" b="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cadrelor didactice </a:t>
            </a:r>
            <a:r>
              <a:rPr lang="ro-RO" sz="2000" b="0" kern="0" dirty="0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titulare, într-o singură unitate/specializare</a:t>
            </a:r>
            <a:endParaRPr lang="en-US" sz="2000" b="0" kern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57200" y="1295400"/>
            <a:ext cx="8305800" cy="2286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>
                <a:latin typeface="Calibri" pitchFamily="34" charset="0"/>
              </a:rPr>
              <a:t>fiecare UPJ va înregistra solicitările cadrelor didactice şi le vor rezolva în CA al UPJ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>
                <a:latin typeface="Calibri" pitchFamily="34" charset="0"/>
              </a:rPr>
              <a:t>în urma hotărârii CA al UPJ, </a:t>
            </a:r>
            <a:r>
              <a:rPr lang="ro-RO" sz="1600" b="0" kern="0" dirty="0" smtClean="0">
                <a:latin typeface="Calibri" pitchFamily="34" charset="0"/>
              </a:rPr>
              <a:t>directorul </a:t>
            </a:r>
            <a:r>
              <a:rPr lang="ro-RO" sz="1600" b="0" kern="0" dirty="0">
                <a:latin typeface="Calibri" pitchFamily="34" charset="0"/>
              </a:rPr>
              <a:t>UPJ în care cadrului didactic i s-a aprobat întregirea </a:t>
            </a:r>
            <a:r>
              <a:rPr lang="ro-RO" sz="1600" i="1" kern="0" dirty="0">
                <a:latin typeface="Calibri" pitchFamily="34" charset="0"/>
              </a:rPr>
              <a:t>va informa </a:t>
            </a:r>
            <a:r>
              <a:rPr lang="ro-RO" sz="1600" b="0" kern="0" dirty="0">
                <a:latin typeface="Calibri" pitchFamily="34" charset="0"/>
              </a:rPr>
              <a:t>şi cealaltă/ celelalte UPJ în care cadrul didactic a fost titular</a:t>
            </a:r>
            <a:r>
              <a:rPr lang="ro-RO" sz="1600" b="0" kern="0" dirty="0" smtClean="0">
                <a:latin typeface="Calibri" pitchFamily="34" charset="0"/>
              </a:rPr>
              <a:t>, precum și inspectoratul școlar </a:t>
            </a:r>
            <a:r>
              <a:rPr lang="ro-RO" sz="1600" b="0" kern="0" dirty="0">
                <a:latin typeface="Calibri" pitchFamily="34" charset="0"/>
              </a:rPr>
              <a:t>în </a:t>
            </a:r>
            <a:r>
              <a:rPr lang="ro-RO" sz="1600" b="0" kern="0" dirty="0" smtClean="0">
                <a:latin typeface="Calibri" pitchFamily="34" charset="0"/>
              </a:rPr>
              <a:t>vederea emiterii deciziei  de înregire a normei</a:t>
            </a:r>
            <a:endParaRPr lang="ro-RO" sz="1600" b="0" kern="0" dirty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600" b="0" kern="0" dirty="0">
                <a:solidFill>
                  <a:schemeClr val="tx2"/>
                </a:solidFill>
                <a:latin typeface="Calibri" pitchFamily="34" charset="0"/>
              </a:rPr>
              <a:t>întregirile de normă se realizează în perioada constituirii </a:t>
            </a:r>
            <a:r>
              <a:rPr lang="ro-RO" sz="1600" b="0" kern="0" dirty="0" smtClean="0">
                <a:solidFill>
                  <a:schemeClr val="tx2"/>
                </a:solidFill>
                <a:latin typeface="Calibri" pitchFamily="34" charset="0"/>
              </a:rPr>
              <a:t> posturilor didactice/catedrelor</a:t>
            </a:r>
            <a:endParaRPr lang="ro-RO" sz="1600" b="0" kern="0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ro-RO" sz="1400" kern="0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57200" y="3733800"/>
            <a:ext cx="8305800" cy="1600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400" kern="0" dirty="0">
                <a:latin typeface="Calibri" pitchFamily="34" charset="0"/>
              </a:rPr>
              <a:t>Termenul limită pentru aprobarea întregirile de catedră de către CA al </a:t>
            </a:r>
            <a:r>
              <a:rPr lang="ro-RO" sz="1400" kern="0" dirty="0" smtClean="0">
                <a:latin typeface="Calibri" pitchFamily="34" charset="0"/>
              </a:rPr>
              <a:t>UPJ – 15 februarie</a:t>
            </a:r>
            <a:endParaRPr lang="ro-RO" sz="1400" kern="0" dirty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400" kern="0" dirty="0" smtClean="0">
                <a:latin typeface="Calibri" pitchFamily="34" charset="0"/>
              </a:rPr>
              <a:t>Termenul </a:t>
            </a:r>
            <a:r>
              <a:rPr lang="ro-RO" sz="1400" kern="0" dirty="0">
                <a:latin typeface="Calibri" pitchFamily="34" charset="0"/>
              </a:rPr>
              <a:t>limită pentru comunicarea întregirilor aprobare către </a:t>
            </a:r>
            <a:r>
              <a:rPr lang="ro-RO" sz="1400" kern="0" dirty="0" smtClean="0">
                <a:latin typeface="Calibri" pitchFamily="34" charset="0"/>
              </a:rPr>
              <a:t>ISJHD </a:t>
            </a:r>
            <a:r>
              <a:rPr lang="ro-RO" sz="1400" kern="0" dirty="0">
                <a:latin typeface="Calibri" pitchFamily="34" charset="0"/>
              </a:rPr>
              <a:t>– CMRU</a:t>
            </a:r>
            <a:r>
              <a:rPr lang="en-US" sz="1400" kern="0" dirty="0">
                <a:latin typeface="Calibri" pitchFamily="34" charset="0"/>
              </a:rPr>
              <a:t>, de c</a:t>
            </a:r>
            <a:r>
              <a:rPr lang="ro-RO" sz="1400" kern="0" dirty="0">
                <a:latin typeface="Calibri" pitchFamily="34" charset="0"/>
              </a:rPr>
              <a:t>ătre </a:t>
            </a:r>
            <a:r>
              <a:rPr lang="ro-RO" sz="1400" kern="0" dirty="0" smtClean="0">
                <a:latin typeface="Calibri" pitchFamily="34" charset="0"/>
              </a:rPr>
              <a:t>UPJ – 15 februarie</a:t>
            </a:r>
            <a:endParaRPr lang="ro-RO" sz="1400" kern="0" dirty="0">
              <a:latin typeface="Calibri" pitchFamily="34" charset="0"/>
            </a:endParaRP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9350"/>
            <a:ext cx="2133600" cy="476250"/>
          </a:xfrm>
          <a:noFill/>
        </p:spPr>
        <p:txBody>
          <a:bodyPr/>
          <a:lstStyle/>
          <a:p>
            <a:fld id="{7E1C812D-9939-439F-883C-2BC36C6558AC}" type="slidenum">
              <a:rPr lang="en-US" smtClean="0">
                <a:latin typeface="Calibri" pitchFamily="34" charset="0"/>
              </a:rPr>
              <a:pPr/>
              <a:t>6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334963"/>
            <a:ext cx="8229600" cy="10366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o-RO" sz="200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MOB, </a:t>
            </a:r>
            <a:r>
              <a:rPr lang="ro-RO" sz="2000" kern="0" dirty="0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48(2) după OMEN 3104/2013 </a:t>
            </a:r>
            <a:r>
              <a:rPr lang="ro-RO" sz="200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–Transferul titularului </a:t>
            </a:r>
            <a:r>
              <a:rPr lang="en-US" sz="2000" kern="0" dirty="0" err="1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detasati</a:t>
            </a:r>
            <a:r>
              <a:rPr lang="en-US" sz="2000" kern="0" dirty="0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 in </a:t>
            </a:r>
            <a:r>
              <a:rPr lang="en-US" sz="2000" kern="0" dirty="0" err="1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interesul</a:t>
            </a:r>
            <a:r>
              <a:rPr lang="en-US" sz="2000" kern="0" dirty="0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 err="1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invatamantului</a:t>
            </a:r>
            <a:r>
              <a:rPr lang="en-US" sz="2000" kern="0" dirty="0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 err="1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pentru</a:t>
            </a:r>
            <a:r>
              <a:rPr lang="en-US" sz="2000" kern="0" dirty="0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 err="1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nesolutionarea</a:t>
            </a:r>
            <a:r>
              <a:rPr lang="en-US" sz="2000" kern="0" dirty="0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 err="1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restrangerii</a:t>
            </a:r>
            <a:r>
              <a:rPr lang="en-US" sz="2000" kern="0" dirty="0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 de </a:t>
            </a:r>
            <a:r>
              <a:rPr lang="en-US" sz="2000" kern="0" dirty="0" err="1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activitate</a:t>
            </a:r>
            <a:r>
              <a:rPr lang="en-US" sz="2000" kern="0" dirty="0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 DIIINRA</a:t>
            </a:r>
            <a:endParaRPr lang="ro-RO" sz="2000" kern="0" dirty="0">
              <a:solidFill>
                <a:srgbClr val="000099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9350"/>
            <a:ext cx="2133600" cy="476250"/>
          </a:xfrm>
          <a:noFill/>
        </p:spPr>
        <p:txBody>
          <a:bodyPr/>
          <a:lstStyle/>
          <a:p>
            <a:fld id="{CD922495-8675-404D-AF10-41EE96C54877}" type="slidenum">
              <a:rPr lang="en-US" smtClean="0">
                <a:latin typeface="Calibri" pitchFamily="34" charset="0"/>
              </a:rPr>
              <a:pPr/>
              <a:t>7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15364" name="Rectangle 359"/>
          <p:cNvSpPr>
            <a:spLocks noChangeArrowheads="1"/>
          </p:cNvSpPr>
          <p:nvPr/>
        </p:nvSpPr>
        <p:spPr bwMode="auto">
          <a:xfrm>
            <a:off x="304800" y="1981200"/>
            <a:ext cx="5029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o-RO" sz="1400" b="0" dirty="0">
                <a:latin typeface="Calibri" pitchFamily="34" charset="0"/>
              </a:rPr>
              <a:t>dacă în anul şcolar </a:t>
            </a:r>
            <a:r>
              <a:rPr lang="ro-RO" sz="1400" b="0" dirty="0" smtClean="0">
                <a:latin typeface="Calibri" pitchFamily="34" charset="0"/>
              </a:rPr>
              <a:t>2012-2013 </a:t>
            </a:r>
            <a:r>
              <a:rPr lang="ro-RO" sz="1400" b="0" dirty="0">
                <a:latin typeface="Calibri" pitchFamily="34" charset="0"/>
              </a:rPr>
              <a:t>a fost rezolvat un titular în RA prin DIIINRA, în condiţiile în care la nivelul UPJ există un post vacant, </a:t>
            </a:r>
            <a:r>
              <a:rPr lang="ro-RO" sz="1400" b="0" dirty="0" smtClean="0">
                <a:latin typeface="Calibri" pitchFamily="34" charset="0"/>
              </a:rPr>
              <a:t>ISJHD</a:t>
            </a:r>
            <a:r>
              <a:rPr lang="en-US" sz="1400" b="0" dirty="0" smtClean="0">
                <a:latin typeface="Calibri" pitchFamily="34" charset="0"/>
              </a:rPr>
              <a:t> </a:t>
            </a:r>
            <a:r>
              <a:rPr lang="ro-RO" sz="1400" b="0" dirty="0" smtClean="0">
                <a:latin typeface="Calibri" pitchFamily="34" charset="0"/>
              </a:rPr>
              <a:t> </a:t>
            </a:r>
            <a:r>
              <a:rPr lang="ro-RO" sz="1400" b="0" dirty="0">
                <a:latin typeface="Calibri" pitchFamily="34" charset="0"/>
              </a:rPr>
              <a:t>emite decizie de transfer prin RA în UPJ-ul în cauză, începând cu </a:t>
            </a:r>
            <a:r>
              <a:rPr lang="ro-RO" sz="1400" b="0" dirty="0" smtClean="0">
                <a:latin typeface="Calibri" pitchFamily="34" charset="0"/>
              </a:rPr>
              <a:t>01.09.2013 </a:t>
            </a:r>
            <a:r>
              <a:rPr lang="ro-RO" sz="1400" b="0" dirty="0">
                <a:latin typeface="Calibri" pitchFamily="34" charset="0"/>
              </a:rPr>
              <a:t>– la solicitarea cadrului didactic, cu acordul CA al UPJ-urilor unde e titular şi al CA al UPJ unde doreşte transferul. </a:t>
            </a:r>
          </a:p>
        </p:txBody>
      </p:sp>
      <p:sp>
        <p:nvSpPr>
          <p:cNvPr id="15367" name="Rectangle 359"/>
          <p:cNvSpPr>
            <a:spLocks noChangeArrowheads="1"/>
          </p:cNvSpPr>
          <p:nvPr/>
        </p:nvSpPr>
        <p:spPr bwMode="auto">
          <a:xfrm>
            <a:off x="4419600" y="3886200"/>
            <a:ext cx="4038600" cy="13716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lvl="2" indent="-334963">
              <a:spcBef>
                <a:spcPct val="20000"/>
              </a:spcBef>
              <a:buFontTx/>
              <a:buChar char="•"/>
            </a:pPr>
            <a:r>
              <a:rPr lang="ro-RO" sz="1400" b="0" dirty="0">
                <a:latin typeface="Calibri" pitchFamily="34" charset="0"/>
              </a:rPr>
              <a:t>CA al </a:t>
            </a:r>
            <a:r>
              <a:rPr lang="ro-RO" sz="1400" b="0" dirty="0" smtClean="0">
                <a:latin typeface="Calibri" pitchFamily="34" charset="0"/>
              </a:rPr>
              <a:t>ISJHD </a:t>
            </a:r>
            <a:r>
              <a:rPr lang="ro-RO" sz="1400" b="0" dirty="0">
                <a:latin typeface="Calibri" pitchFamily="34" charset="0"/>
              </a:rPr>
              <a:t>analizează situaţiile transmise de către UPJ şi stabileşte lista finală a cadrelor didactice pentru care se emit decizii</a:t>
            </a:r>
            <a:r>
              <a:rPr lang="ro-RO" sz="1400" b="0" dirty="0">
                <a:solidFill>
                  <a:srgbClr val="FF0000"/>
                </a:solidFill>
                <a:latin typeface="Calibri" pitchFamily="34" charset="0"/>
              </a:rPr>
              <a:t> (decizia de repartizare pe post în acest caz va fi emisă de către </a:t>
            </a:r>
            <a:r>
              <a:rPr lang="ro-RO" sz="1400" b="0" dirty="0" smtClean="0">
                <a:solidFill>
                  <a:srgbClr val="FF0000"/>
                </a:solidFill>
                <a:latin typeface="Calibri" pitchFamily="34" charset="0"/>
              </a:rPr>
              <a:t>ISJHD </a:t>
            </a:r>
            <a:r>
              <a:rPr lang="ro-RO" sz="1400" b="0" dirty="0">
                <a:solidFill>
                  <a:srgbClr val="FF0000"/>
                </a:solidFill>
                <a:latin typeface="Calibri" pitchFamily="34" charset="0"/>
              </a:rPr>
              <a:t>– </a:t>
            </a:r>
            <a:r>
              <a:rPr lang="ro-RO" sz="1400" b="0" dirty="0" smtClean="0">
                <a:solidFill>
                  <a:srgbClr val="FF0000"/>
                </a:solidFill>
                <a:latin typeface="Calibri" pitchFamily="34" charset="0"/>
              </a:rPr>
              <a:t>CMRU</a:t>
            </a:r>
            <a:r>
              <a:rPr lang="ro-RO" sz="1400" b="0" i="1" dirty="0" smtClean="0">
                <a:solidFill>
                  <a:srgbClr val="FF0000"/>
                </a:solidFill>
                <a:latin typeface="Calibri" pitchFamily="34" charset="0"/>
              </a:rPr>
              <a:t>)</a:t>
            </a:r>
            <a:endParaRPr lang="ro-RO" sz="1400" b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334963"/>
            <a:ext cx="8229600" cy="7318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o-RO" sz="2000" kern="0" dirty="0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MOB</a:t>
            </a:r>
            <a:r>
              <a:rPr lang="ro-RO" sz="200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, </a:t>
            </a:r>
            <a:r>
              <a:rPr lang="ro-RO" sz="2000" kern="0" dirty="0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6 - 17, după OMECTS 6239/2012 și 3104/2013 PÎ pe 2013-2014</a:t>
            </a:r>
            <a:endParaRPr lang="en-US" sz="2000" b="0" kern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81000" y="1676400"/>
            <a:ext cx="4953000" cy="1219200"/>
          </a:xfrm>
          <a:prstGeom prst="rect">
            <a:avLst/>
          </a:prstGeom>
          <a:solidFill>
            <a:srgbClr val="CC66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400" b="0" kern="0" dirty="0" smtClean="0">
                <a:latin typeface="Calibri" pitchFamily="34" charset="0"/>
              </a:rPr>
              <a:t>fiecare UPJ va întocmi propriul </a:t>
            </a:r>
            <a:r>
              <a:rPr lang="ro-RO" sz="1400" kern="0" dirty="0" smtClean="0">
                <a:latin typeface="Calibri" pitchFamily="34" charset="0"/>
              </a:rPr>
              <a:t>PÎ</a:t>
            </a:r>
            <a:r>
              <a:rPr lang="ro-RO" sz="1400" b="0" kern="0" dirty="0" smtClean="0">
                <a:latin typeface="Calibri" pitchFamily="34" charset="0"/>
              </a:rPr>
              <a:t> prin director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400" b="0" kern="0" dirty="0" smtClean="0">
                <a:latin typeface="Calibri" pitchFamily="34" charset="0"/>
              </a:rPr>
              <a:t>analizarea </a:t>
            </a:r>
            <a:r>
              <a:rPr lang="ro-RO" sz="1400" kern="0" dirty="0">
                <a:latin typeface="Calibri" pitchFamily="34" charset="0"/>
              </a:rPr>
              <a:t>PÎ</a:t>
            </a:r>
            <a:r>
              <a:rPr lang="ro-RO" sz="1400" b="0" kern="0" dirty="0">
                <a:latin typeface="Calibri" pitchFamily="34" charset="0"/>
              </a:rPr>
              <a:t> în cadrul </a:t>
            </a:r>
            <a:r>
              <a:rPr lang="ro-RO" sz="1400" b="0" kern="0" dirty="0" smtClean="0">
                <a:latin typeface="Calibri" pitchFamily="34" charset="0"/>
              </a:rPr>
              <a:t>CP </a:t>
            </a:r>
            <a:r>
              <a:rPr lang="ro-RO" sz="1400" b="0" kern="0" dirty="0">
                <a:latin typeface="Calibri" pitchFamily="34" charset="0"/>
              </a:rPr>
              <a:t>al UPJ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400" b="0" kern="0" dirty="0">
                <a:latin typeface="Calibri" pitchFamily="34" charset="0"/>
              </a:rPr>
              <a:t>aprobarea formei finale a </a:t>
            </a:r>
            <a:r>
              <a:rPr lang="ro-RO" sz="1400" kern="0" dirty="0">
                <a:latin typeface="Calibri" pitchFamily="34" charset="0"/>
              </a:rPr>
              <a:t>PÎ</a:t>
            </a:r>
            <a:r>
              <a:rPr lang="ro-RO" sz="1400" b="0" kern="0" dirty="0">
                <a:latin typeface="Calibri" pitchFamily="34" charset="0"/>
              </a:rPr>
              <a:t> în cadrul CA al UPJ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400" b="0" kern="0" dirty="0" smtClean="0">
                <a:latin typeface="Calibri" pitchFamily="34" charset="0"/>
              </a:rPr>
              <a:t>CA al UPJ stabileşte modalităţi de ocupare şi condiţii specifice de ocupare a posturilor/ catedrelor/ orelor vacante/ rezervate, conform art. 255(5) din LEN</a:t>
            </a:r>
            <a:endParaRPr lang="ro-RO" sz="1400" b="0" kern="0" dirty="0">
              <a:latin typeface="Calibri" pitchFamily="34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3505200" y="3962400"/>
            <a:ext cx="4953000" cy="1066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400" b="0" kern="0" dirty="0">
                <a:solidFill>
                  <a:srgbClr val="FFFF00"/>
                </a:solidFill>
                <a:latin typeface="Calibri" pitchFamily="34" charset="0"/>
              </a:rPr>
              <a:t>Analiza, corectarea şi avizarea </a:t>
            </a:r>
            <a:r>
              <a:rPr lang="ro-RO" sz="1400" kern="0" dirty="0">
                <a:solidFill>
                  <a:srgbClr val="FFFF00"/>
                </a:solidFill>
                <a:latin typeface="Calibri" pitchFamily="34" charset="0"/>
              </a:rPr>
              <a:t>PÎ</a:t>
            </a:r>
            <a:r>
              <a:rPr lang="ro-RO" sz="1400" b="0" kern="0" dirty="0">
                <a:solidFill>
                  <a:srgbClr val="FFFF00"/>
                </a:solidFill>
                <a:latin typeface="Calibri" pitchFamily="34" charset="0"/>
              </a:rPr>
              <a:t> şi a ofertei de posturi/ catedre vacante/ rezervate de către </a:t>
            </a:r>
            <a:r>
              <a:rPr lang="ro-RO" sz="1400" b="0" kern="0" dirty="0" smtClean="0">
                <a:solidFill>
                  <a:srgbClr val="FFFF00"/>
                </a:solidFill>
                <a:latin typeface="Calibri" pitchFamily="34" charset="0"/>
              </a:rPr>
              <a:t>ISJHD</a:t>
            </a:r>
            <a:endParaRPr lang="ro-RO" sz="1400" b="0" kern="0" dirty="0">
              <a:solidFill>
                <a:srgbClr val="FFFF00"/>
              </a:solidFill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400" b="0" i="1" kern="0" dirty="0">
                <a:solidFill>
                  <a:srgbClr val="FFFF00"/>
                </a:solidFill>
                <a:latin typeface="Calibri" pitchFamily="34" charset="0"/>
              </a:rPr>
              <a:t>În această perioadă se va face programarea la </a:t>
            </a:r>
            <a:r>
              <a:rPr lang="ro-RO" sz="1400" b="0" i="1" kern="0" dirty="0" smtClean="0">
                <a:solidFill>
                  <a:srgbClr val="FFFF00"/>
                </a:solidFill>
                <a:latin typeface="Calibri" pitchFamily="34" charset="0"/>
              </a:rPr>
              <a:t>ISJHD </a:t>
            </a:r>
            <a:r>
              <a:rPr lang="ro-RO" sz="1400" b="0" i="1" kern="0" dirty="0">
                <a:solidFill>
                  <a:srgbClr val="FFFF00"/>
                </a:solidFill>
                <a:latin typeface="Calibri" pitchFamily="34" charset="0"/>
              </a:rPr>
              <a:t>a prezentării </a:t>
            </a:r>
            <a:r>
              <a:rPr lang="ro-RO" sz="1400" i="1" kern="0" dirty="0">
                <a:solidFill>
                  <a:srgbClr val="FFFF00"/>
                </a:solidFill>
                <a:latin typeface="Calibri" pitchFamily="34" charset="0"/>
              </a:rPr>
              <a:t>PÎ</a:t>
            </a:r>
            <a:r>
              <a:rPr lang="ro-RO" sz="1400" b="0" i="1" kern="0" dirty="0">
                <a:solidFill>
                  <a:srgbClr val="FFFF00"/>
                </a:solidFill>
                <a:latin typeface="Calibri" pitchFamily="34" charset="0"/>
              </a:rPr>
              <a:t> de către fiecare UPJ prin director în </a:t>
            </a:r>
            <a:r>
              <a:rPr lang="ro-RO" sz="1400" i="1" kern="0" dirty="0" smtClean="0">
                <a:solidFill>
                  <a:srgbClr val="FFFF00"/>
                </a:solidFill>
                <a:latin typeface="Calibri" pitchFamily="34" charset="0"/>
              </a:rPr>
              <a:t>CMISJHD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o-RO" sz="1400" b="0" i="1" kern="0" dirty="0" smtClean="0">
                <a:solidFill>
                  <a:srgbClr val="FFFF00"/>
                </a:solidFill>
                <a:latin typeface="Calibri" pitchFamily="34" charset="0"/>
              </a:rPr>
              <a:t>Termen: 18-25 februarie</a:t>
            </a:r>
            <a:endParaRPr lang="ro-RO" sz="1400" b="0" i="1" kern="0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9350"/>
            <a:ext cx="2133600" cy="476250"/>
          </a:xfrm>
          <a:noFill/>
        </p:spPr>
        <p:txBody>
          <a:bodyPr/>
          <a:lstStyle/>
          <a:p>
            <a:fld id="{BDBD575C-6D35-4C47-8506-EA4C14D0CB4B}" type="slidenum">
              <a:rPr lang="en-US" smtClean="0">
                <a:latin typeface="Calibri" pitchFamily="34" charset="0"/>
              </a:rPr>
              <a:pPr/>
              <a:t>8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334963"/>
            <a:ext cx="8229600" cy="7318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o-RO" sz="200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MOB, </a:t>
            </a:r>
            <a:r>
              <a:rPr lang="ro-RO" sz="2000" kern="0" dirty="0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25(2) după OMECTS 6239/2012 </a:t>
            </a:r>
            <a:r>
              <a:rPr lang="ro-RO" sz="2000" kern="0" dirty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– Stabilirea titularilor care vor intra în RA</a:t>
            </a:r>
            <a:endParaRPr lang="en-US" sz="2000" b="0" kern="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9350"/>
            <a:ext cx="2133600" cy="476250"/>
          </a:xfrm>
          <a:noFill/>
        </p:spPr>
        <p:txBody>
          <a:bodyPr/>
          <a:lstStyle/>
          <a:p>
            <a:fld id="{FB08BA81-5041-4CCC-9765-A16996B96411}" type="slidenum">
              <a:rPr lang="en-US" smtClean="0">
                <a:latin typeface="Calibri" pitchFamily="34" charset="0"/>
              </a:rPr>
              <a:pPr/>
              <a:t>9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12" name="Rectangle 359"/>
          <p:cNvSpPr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o-RO" sz="1600" b="0" dirty="0">
                <a:latin typeface="Calibri" pitchFamily="34" charset="0"/>
              </a:rPr>
              <a:t>dacă într-o UPJ va exista RA, pentru stabilirea titularilor care vor intra în RA, se purcede </a:t>
            </a:r>
            <a:r>
              <a:rPr lang="ro-RO" sz="1600" b="0" dirty="0">
                <a:solidFill>
                  <a:srgbClr val="FF0000"/>
                </a:solidFill>
                <a:latin typeface="Calibri" pitchFamily="34" charset="0"/>
              </a:rPr>
              <a:t>ORI LA</a:t>
            </a:r>
            <a:r>
              <a:rPr lang="ro-RO" sz="1600" b="0" dirty="0">
                <a:latin typeface="Calibri" pitchFamily="34" charset="0"/>
              </a:rPr>
              <a:t> organizarea unui concurs, </a:t>
            </a:r>
            <a:r>
              <a:rPr lang="ro-RO" sz="1600" b="0" dirty="0">
                <a:solidFill>
                  <a:srgbClr val="FF0000"/>
                </a:solidFill>
                <a:latin typeface="Calibri" pitchFamily="34" charset="0"/>
              </a:rPr>
              <a:t>ORI LA </a:t>
            </a:r>
            <a:r>
              <a:rPr lang="ro-RO" sz="1600" b="0" dirty="0">
                <a:latin typeface="Calibri" pitchFamily="34" charset="0"/>
              </a:rPr>
              <a:t>evaluarea obiectivă conform ANEXEI NR. 2 - CRITERII ŞI PUNCTAJE PENTRU EVALUAREA PERSONALULUI DIDACTIC. </a:t>
            </a:r>
            <a:r>
              <a:rPr lang="ro-RO" sz="1600" b="0" dirty="0">
                <a:solidFill>
                  <a:srgbClr val="FF0000"/>
                </a:solidFill>
                <a:latin typeface="Calibri" pitchFamily="34" charset="0"/>
              </a:rPr>
              <a:t>Hotărârea aparţine CA al UPJ.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ro-RO" sz="1600" b="0" u="sng" dirty="0">
                <a:latin typeface="Calibri" pitchFamily="34" charset="0"/>
              </a:rPr>
              <a:t>dacă este ales concursul</a:t>
            </a:r>
            <a:r>
              <a:rPr lang="ro-RO" sz="1600" b="0" dirty="0">
                <a:latin typeface="Calibri" pitchFamily="34" charset="0"/>
              </a:rPr>
              <a:t>, atunci comisia stabilită şi aprobată de către CA al UPJ, este: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r>
              <a:rPr lang="ro-RO" sz="1600" b="0" dirty="0">
                <a:latin typeface="Calibri" pitchFamily="34" charset="0"/>
              </a:rPr>
              <a:t>preşedinte – directorul UPJ (dacă nu se află în RA) sau un titular, membru CA al UPJ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r>
              <a:rPr lang="ro-RO" sz="1600" b="0" dirty="0">
                <a:latin typeface="Calibri" pitchFamily="34" charset="0"/>
              </a:rPr>
              <a:t>membru evaluator – titular </a:t>
            </a:r>
            <a:r>
              <a:rPr lang="ro-RO" sz="1600" b="0" dirty="0" smtClean="0">
                <a:latin typeface="Calibri" pitchFamily="34" charset="0"/>
              </a:rPr>
              <a:t>gradul I, de </a:t>
            </a:r>
            <a:r>
              <a:rPr lang="ro-RO" sz="1600" b="0" dirty="0">
                <a:latin typeface="Calibri" pitchFamily="34" charset="0"/>
              </a:rPr>
              <a:t>la o altă UPJ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r>
              <a:rPr lang="ro-RO" sz="1600" b="0" dirty="0">
                <a:latin typeface="Calibri" pitchFamily="34" charset="0"/>
              </a:rPr>
              <a:t>membru evaluator – reprezentant </a:t>
            </a:r>
            <a:r>
              <a:rPr lang="ro-RO" sz="1600" b="0" dirty="0" smtClean="0">
                <a:latin typeface="Calibri" pitchFamily="34" charset="0"/>
              </a:rPr>
              <a:t>ISJHD</a:t>
            </a:r>
            <a:endParaRPr lang="ro-RO" sz="1600" b="0" dirty="0">
              <a:latin typeface="Calibri" pitchFamily="34" charset="0"/>
            </a:endParaRP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r>
              <a:rPr lang="ro-RO" sz="1600" b="0" dirty="0">
                <a:latin typeface="Calibri" pitchFamily="34" charset="0"/>
              </a:rPr>
              <a:t>secretar – titular, membru al CA al UPJ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r>
              <a:rPr lang="ro-RO" sz="1600" b="0" i="1" dirty="0">
                <a:solidFill>
                  <a:srgbClr val="FF0000"/>
                </a:solidFill>
                <a:latin typeface="Calibri" pitchFamily="34" charset="0"/>
              </a:rPr>
              <a:t>concursul se anunţă de către </a:t>
            </a:r>
            <a:r>
              <a:rPr lang="ro-RO" sz="1600" b="0" i="1" dirty="0" smtClean="0">
                <a:solidFill>
                  <a:srgbClr val="FF0000"/>
                </a:solidFill>
                <a:latin typeface="Calibri" pitchFamily="34" charset="0"/>
              </a:rPr>
              <a:t>ISJHD </a:t>
            </a:r>
            <a:r>
              <a:rPr lang="ro-RO" sz="1600" b="0" i="1" dirty="0">
                <a:solidFill>
                  <a:srgbClr val="FF0000"/>
                </a:solidFill>
                <a:latin typeface="Calibri" pitchFamily="34" charset="0"/>
              </a:rPr>
              <a:t>în maxim 48 de ore de la avizarea PÎ al UPJ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ro-RO" sz="1600" b="0" u="sng" dirty="0">
                <a:latin typeface="Calibri" pitchFamily="34" charset="0"/>
              </a:rPr>
              <a:t>dacă este aleasă evaluarea obiectivă</a:t>
            </a:r>
            <a:r>
              <a:rPr lang="ro-RO" sz="1600" b="0" dirty="0">
                <a:latin typeface="Calibri" pitchFamily="34" charset="0"/>
              </a:rPr>
              <a:t>, atunci comisia stabilită şi aprobată de către CA al UPJ, este: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r>
              <a:rPr lang="ro-RO" sz="1600" b="0" dirty="0">
                <a:latin typeface="Calibri" pitchFamily="34" charset="0"/>
              </a:rPr>
              <a:t>preşedinte – directorul UPJ (dacă nu se află în RA) sau un titular, membru CA al UPJ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r>
              <a:rPr lang="ro-RO" sz="1600" b="0" dirty="0">
                <a:latin typeface="Calibri" pitchFamily="34" charset="0"/>
              </a:rPr>
              <a:t>2 membri – cadre didactice ale UPJ având contract de muncă pe perioadă nedeterminată, de altă </a:t>
            </a:r>
            <a:r>
              <a:rPr lang="ro-RO" sz="1600" b="0" dirty="0" smtClean="0">
                <a:latin typeface="Calibri" pitchFamily="34" charset="0"/>
              </a:rPr>
              <a:t>specialitate sau cadre didactice titulare de aceeași specialitate de la altă UPJ</a:t>
            </a:r>
            <a:endParaRPr lang="ro-RO" sz="1600" b="0" dirty="0">
              <a:latin typeface="Calibri" pitchFamily="34" charset="0"/>
            </a:endParaRPr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r>
              <a:rPr lang="ro-RO" sz="1600" b="0" dirty="0">
                <a:latin typeface="Calibri" pitchFamily="34" charset="0"/>
              </a:rPr>
              <a:t>la toate etapele RA participă reprezentantul(ţii) organizaţiei sindicale la nivel judeţean/ </a:t>
            </a:r>
            <a:r>
              <a:rPr lang="ro-RO" sz="1600" b="0" dirty="0" smtClean="0">
                <a:latin typeface="Calibri" pitchFamily="34" charset="0"/>
              </a:rPr>
              <a:t>UPJ</a:t>
            </a:r>
            <a:endParaRPr lang="ro-RO" sz="1600" b="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l implicit">
  <a:themeElements>
    <a:clrScheme name="Model implici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 implic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el implic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implici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implici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implici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implici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implici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310926</TotalTime>
  <Words>1514</Words>
  <Application>Microsoft Office PowerPoint</Application>
  <PresentationFormat>On-screen Show (4:3)</PresentationFormat>
  <Paragraphs>118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Model implicit</vt:lpstr>
      <vt:lpstr>Concourse</vt:lpstr>
      <vt:lpstr>Slide 1</vt:lpstr>
      <vt:lpstr>Abrevieri</vt:lpstr>
      <vt:lpstr>Slide 3</vt:lpstr>
      <vt:lpstr>Slide 4</vt:lpstr>
      <vt:lpstr>Slide 5</vt:lpstr>
      <vt:lpstr>Slide 6</vt:lpstr>
      <vt:lpstr>Slide 7</vt:lpstr>
      <vt:lpstr>Slide 8</vt:lpstr>
      <vt:lpstr>Slide 9</vt:lpstr>
      <vt:lpstr>MOB, 531 după OMEN 3104/2013 – Stabilirea personalului didactic care solicită menținerea  în activitate ca titular peste vârsta limită de pensionare 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Diapozitivul 1</dc:title>
  <dc:creator>aaa</dc:creator>
  <cp:lastModifiedBy>Paul</cp:lastModifiedBy>
  <cp:revision>1436</cp:revision>
  <dcterms:created xsi:type="dcterms:W3CDTF">2010-11-22T09:18:06Z</dcterms:created>
  <dcterms:modified xsi:type="dcterms:W3CDTF">2013-02-08T14:12:13Z</dcterms:modified>
</cp:coreProperties>
</file>