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o-RO"/>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714" autoAdjust="0"/>
  </p:normalViewPr>
  <p:slideViewPr>
    <p:cSldViewPr>
      <p:cViewPr varScale="1">
        <p:scale>
          <a:sx n="58" d="100"/>
          <a:sy n="58" d="100"/>
        </p:scale>
        <p:origin x="-63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flipH="1">
            <a:off x="2667000" y="0"/>
            <a:ext cx="6477000" cy="6858000"/>
          </a:xfrm>
          <a:prstGeom prst="rect">
            <a:avLst/>
          </a:prstGeom>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001">
            <a:schemeClr val="dk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Straight Connector 4"/>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Title 11"/>
          <p:cNvSpPr>
            <a:spLocks noGrp="1"/>
          </p:cNvSpPr>
          <p:nvPr>
            <p:ph type="ctrTitle"/>
          </p:nvPr>
        </p:nvSpPr>
        <p:spPr>
          <a:xfrm>
            <a:off x="3366868" y="533400"/>
            <a:ext cx="5105400" cy="2868168"/>
          </a:xfrm>
        </p:spPr>
        <p:txBody>
          <a:bodyPr>
            <a:noAutofit/>
          </a:bodyPr>
          <a:lstStyle>
            <a:lvl1pPr algn="r">
              <a:defRPr sz="4200" b="1"/>
            </a:lvl1pPr>
            <a:extLst/>
          </a:lstStyle>
          <a:p>
            <a:r>
              <a:rPr lang="en-US" smtClean="0"/>
              <a:t>Click to edit Master title style</a:t>
            </a:r>
            <a:endParaRPr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30"/>
          <p:cNvSpPr>
            <a:spLocks noGrp="1"/>
          </p:cNvSpPr>
          <p:nvPr>
            <p:ph type="dt" sz="half" idx="10"/>
          </p:nvPr>
        </p:nvSpPr>
        <p:spPr>
          <a:xfrm>
            <a:off x="5870575" y="6557963"/>
            <a:ext cx="2003425" cy="227012"/>
          </a:xfrm>
        </p:spPr>
        <p:txBody>
          <a:bodyPr/>
          <a:lstStyle>
            <a:lvl1pPr>
              <a:defRPr lang="en-US" smtClean="0">
                <a:solidFill>
                  <a:srgbClr val="FFFFFF"/>
                </a:solidFill>
              </a:defRPr>
            </a:lvl1pPr>
            <a:extLst/>
          </a:lstStyle>
          <a:p>
            <a:pPr>
              <a:defRPr/>
            </a:pPr>
            <a:fld id="{B70CDCC8-0750-4280-9235-3E462AEF3B55}" type="datetimeFigureOut">
              <a:rPr lang="ro-RO"/>
              <a:pPr>
                <a:defRPr/>
              </a:pPr>
              <a:t>21.02.2011</a:t>
            </a:fld>
            <a:endParaRPr lang="ro-RO" dirty="0"/>
          </a:p>
        </p:txBody>
      </p:sp>
      <p:sp>
        <p:nvSpPr>
          <p:cNvPr id="7" name="Footer Placeholder 17"/>
          <p:cNvSpPr>
            <a:spLocks noGrp="1"/>
          </p:cNvSpPr>
          <p:nvPr>
            <p:ph type="ftr" sz="quarter" idx="11"/>
          </p:nvPr>
        </p:nvSpPr>
        <p:spPr>
          <a:xfrm>
            <a:off x="2819400" y="6557963"/>
            <a:ext cx="2927350" cy="228600"/>
          </a:xfrm>
        </p:spPr>
        <p:txBody>
          <a:bodyPr/>
          <a:lstStyle>
            <a:lvl1pPr algn="ctr">
              <a:defRPr lang="en-US" dirty="0" smtClean="0">
                <a:solidFill>
                  <a:srgbClr val="FFFFFF"/>
                </a:solidFill>
              </a:defRPr>
            </a:lvl1pPr>
            <a:extLst/>
          </a:lstStyle>
          <a:p>
            <a:pPr>
              <a:defRPr/>
            </a:pPr>
            <a:r>
              <a:rPr lang="ro-RO"/>
              <a:t>Strategia S.I.P. Județul Hunedoara 2011-2015</a:t>
            </a:r>
            <a:endParaRPr lang="ro-RO"/>
          </a:p>
        </p:txBody>
      </p:sp>
      <p:sp>
        <p:nvSpPr>
          <p:cNvPr id="8" name="Slide Number Placeholder 28"/>
          <p:cNvSpPr>
            <a:spLocks noGrp="1"/>
          </p:cNvSpPr>
          <p:nvPr>
            <p:ph type="sldNum" sz="quarter" idx="12"/>
          </p:nvPr>
        </p:nvSpPr>
        <p:spPr>
          <a:xfrm>
            <a:off x="7880350" y="6556375"/>
            <a:ext cx="588963" cy="228600"/>
          </a:xfrm>
        </p:spPr>
        <p:txBody>
          <a:bodyPr/>
          <a:lstStyle>
            <a:lvl1pPr>
              <a:defRPr lang="en-US" smtClean="0">
                <a:solidFill>
                  <a:srgbClr val="FFFFFF"/>
                </a:solidFill>
              </a:defRPr>
            </a:lvl1pPr>
            <a:extLst/>
          </a:lstStyle>
          <a:p>
            <a:pPr>
              <a:defRPr/>
            </a:pPr>
            <a:fld id="{01DBB338-3149-41BB-94D2-8408473A3EAD}" type="slidenum">
              <a:rPr lang="ro-RO"/>
              <a:pPr>
                <a:defRPr/>
              </a:pPr>
              <a:t>‹#›</a:t>
            </a:fld>
            <a:endParaRPr lang="ro-RO" dirty="0"/>
          </a:p>
        </p:txBody>
      </p:sp>
    </p:spTree>
  </p:cSld>
  <p:clrMapOvr>
    <a:masterClrMapping/>
  </p:clrMapOvr>
  <p:transition>
    <p:blinds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fld id="{F34D94F7-4F2A-4D80-B652-8E8FACFF5170}" type="datetimeFigureOut">
              <a:rPr lang="ro-RO"/>
              <a:pPr>
                <a:defRPr/>
              </a:pPr>
              <a:t>21.02.2011</a:t>
            </a:fld>
            <a:endParaRPr lang="ro-RO"/>
          </a:p>
        </p:txBody>
      </p:sp>
      <p:sp>
        <p:nvSpPr>
          <p:cNvPr id="5" name="Footer Placeholder 3"/>
          <p:cNvSpPr>
            <a:spLocks noGrp="1"/>
          </p:cNvSpPr>
          <p:nvPr>
            <p:ph type="ftr" sz="quarter" idx="11"/>
          </p:nvPr>
        </p:nvSpPr>
        <p:spPr/>
        <p:txBody>
          <a:bodyPr/>
          <a:lstStyle>
            <a:lvl1pPr>
              <a:defRPr/>
            </a:lvl1pPr>
          </a:lstStyle>
          <a:p>
            <a:pPr>
              <a:defRPr/>
            </a:pPr>
            <a:endParaRPr lang="ro-RO"/>
          </a:p>
        </p:txBody>
      </p:sp>
      <p:sp>
        <p:nvSpPr>
          <p:cNvPr id="6" name="Slide Number Placeholder 15"/>
          <p:cNvSpPr>
            <a:spLocks noGrp="1"/>
          </p:cNvSpPr>
          <p:nvPr>
            <p:ph type="sldNum" sz="quarter" idx="12"/>
          </p:nvPr>
        </p:nvSpPr>
        <p:spPr/>
        <p:txBody>
          <a:bodyPr/>
          <a:lstStyle>
            <a:lvl1pPr>
              <a:defRPr/>
            </a:lvl1pPr>
          </a:lstStyle>
          <a:p>
            <a:pPr>
              <a:defRPr/>
            </a:pPr>
            <a:fld id="{B698E253-0DBB-4DD0-8D79-79DBF6A7F10B}" type="slidenum">
              <a:rPr lang="ro-RO"/>
              <a:pPr>
                <a:defRPr/>
              </a:pPr>
              <a:t>‹#›</a:t>
            </a:fld>
            <a:endParaRPr lang="ro-RO"/>
          </a:p>
        </p:txBody>
      </p:sp>
    </p:spTree>
  </p:cSld>
  <p:clrMapOvr>
    <a:masterClrMapping/>
  </p:clrMapOvr>
  <p:transition>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243388" y="6557963"/>
            <a:ext cx="2001837" cy="227012"/>
          </a:xfrm>
        </p:spPr>
        <p:txBody>
          <a:bodyPr/>
          <a:lstStyle>
            <a:lvl1pPr>
              <a:defRPr/>
            </a:lvl1pPr>
            <a:extLst/>
          </a:lstStyle>
          <a:p>
            <a:pPr>
              <a:defRPr/>
            </a:pPr>
            <a:fld id="{75E156D7-2588-40A4-BFC8-F3CDDAED07D4}" type="datetimeFigureOut">
              <a:rPr lang="ro-RO"/>
              <a:pPr>
                <a:defRPr/>
              </a:pPr>
              <a:t>21.02.2011</a:t>
            </a:fld>
            <a:endParaRPr lang="ro-RO"/>
          </a:p>
        </p:txBody>
      </p:sp>
      <p:sp>
        <p:nvSpPr>
          <p:cNvPr id="5" name="Footer Placeholder 4"/>
          <p:cNvSpPr>
            <a:spLocks noGrp="1"/>
          </p:cNvSpPr>
          <p:nvPr>
            <p:ph type="ftr" sz="quarter" idx="11"/>
          </p:nvPr>
        </p:nvSpPr>
        <p:spPr>
          <a:xfrm>
            <a:off x="457200" y="6556375"/>
            <a:ext cx="3657600" cy="228600"/>
          </a:xfrm>
        </p:spPr>
        <p:txBody>
          <a:bodyPr/>
          <a:lstStyle>
            <a:lvl1pPr>
              <a:defRPr/>
            </a:lvl1pPr>
            <a:extLst/>
          </a:lstStyle>
          <a:p>
            <a:pPr>
              <a:defRPr/>
            </a:pPr>
            <a:endParaRPr lang="ro-RO"/>
          </a:p>
        </p:txBody>
      </p:sp>
      <p:sp>
        <p:nvSpPr>
          <p:cNvPr id="6" name="Slide Number Placeholder 5"/>
          <p:cNvSpPr>
            <a:spLocks noGrp="1"/>
          </p:cNvSpPr>
          <p:nvPr>
            <p:ph type="sldNum" sz="quarter" idx="12"/>
          </p:nvPr>
        </p:nvSpPr>
        <p:spPr>
          <a:xfrm>
            <a:off x="6254750" y="6553200"/>
            <a:ext cx="587375" cy="228600"/>
          </a:xfrm>
        </p:spPr>
        <p:txBody>
          <a:bodyPr/>
          <a:lstStyle>
            <a:lvl1pPr>
              <a:defRPr smtClean="0">
                <a:solidFill>
                  <a:schemeClr val="tx2"/>
                </a:solidFill>
              </a:defRPr>
            </a:lvl1pPr>
            <a:extLst/>
          </a:lstStyle>
          <a:p>
            <a:pPr>
              <a:defRPr/>
            </a:pPr>
            <a:fld id="{61BA5452-B815-42A5-A614-FA59B741DEA1}" type="slidenum">
              <a:rPr lang="ro-RO"/>
              <a:pPr>
                <a:defRPr/>
              </a:pPr>
              <a:t>‹#›</a:t>
            </a:fld>
            <a:endParaRPr lang="ro-RO"/>
          </a:p>
        </p:txBody>
      </p:sp>
    </p:spTree>
  </p:cSld>
  <p:clrMapOvr>
    <a:masterClrMapping/>
  </p:clrMapOvr>
  <p:transition>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fld id="{D2517443-6B00-4FFE-9433-236AADDBA70E}" type="datetimeFigureOut">
              <a:rPr lang="ro-RO"/>
              <a:pPr>
                <a:defRPr/>
              </a:pPr>
              <a:t>21.02.2011</a:t>
            </a:fld>
            <a:endParaRPr lang="ro-RO"/>
          </a:p>
        </p:txBody>
      </p:sp>
      <p:sp>
        <p:nvSpPr>
          <p:cNvPr id="5" name="Footer Placeholder 3"/>
          <p:cNvSpPr>
            <a:spLocks noGrp="1"/>
          </p:cNvSpPr>
          <p:nvPr>
            <p:ph type="ftr" sz="quarter" idx="11"/>
          </p:nvPr>
        </p:nvSpPr>
        <p:spPr/>
        <p:txBody>
          <a:bodyPr/>
          <a:lstStyle>
            <a:lvl1pPr>
              <a:defRPr/>
            </a:lvl1pPr>
          </a:lstStyle>
          <a:p>
            <a:pPr>
              <a:defRPr/>
            </a:pPr>
            <a:endParaRPr lang="ro-RO"/>
          </a:p>
        </p:txBody>
      </p:sp>
      <p:sp>
        <p:nvSpPr>
          <p:cNvPr id="6" name="Slide Number Placeholder 15"/>
          <p:cNvSpPr>
            <a:spLocks noGrp="1"/>
          </p:cNvSpPr>
          <p:nvPr>
            <p:ph type="sldNum" sz="quarter" idx="12"/>
          </p:nvPr>
        </p:nvSpPr>
        <p:spPr/>
        <p:txBody>
          <a:bodyPr/>
          <a:lstStyle>
            <a:lvl1pPr>
              <a:defRPr/>
            </a:lvl1pPr>
          </a:lstStyle>
          <a:p>
            <a:pPr>
              <a:defRPr/>
            </a:pPr>
            <a:fld id="{E3087AE7-42A8-4051-BACD-72492DFD5942}" type="slidenum">
              <a:rPr lang="ro-RO"/>
              <a:pPr>
                <a:defRPr/>
              </a:pPr>
              <a:t>‹#›</a:t>
            </a:fld>
            <a:endParaRPr lang="ro-RO"/>
          </a:p>
        </p:txBody>
      </p:sp>
    </p:spTree>
  </p:cSld>
  <p:clrMapOvr>
    <a:masterClrMapping/>
  </p:clrMapOvr>
  <p:transition>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anchor="t"/>
          <a:lstStyle>
            <a:lvl1pPr algn="r">
              <a:buNone/>
              <a:defRPr sz="42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a:xfrm>
            <a:off x="4724400" y="6556375"/>
            <a:ext cx="2001838" cy="227013"/>
          </a:xfrm>
        </p:spPr>
        <p:txBody>
          <a:bodyPr/>
          <a:lstStyle>
            <a:lvl1pPr>
              <a:defRPr smtClean="0">
                <a:solidFill>
                  <a:schemeClr val="tx2"/>
                </a:solidFill>
              </a:defRPr>
            </a:lvl1pPr>
            <a:extLst/>
          </a:lstStyle>
          <a:p>
            <a:pPr>
              <a:defRPr/>
            </a:pPr>
            <a:fld id="{1EE72BC1-312B-46B3-B4FB-C103AD406A80}" type="datetimeFigureOut">
              <a:rPr lang="ro-RO"/>
              <a:pPr>
                <a:defRPr/>
              </a:pPr>
              <a:t>21.02.2011</a:t>
            </a:fld>
            <a:endParaRPr lang="ro-RO"/>
          </a:p>
        </p:txBody>
      </p:sp>
      <p:sp>
        <p:nvSpPr>
          <p:cNvPr id="5" name="Footer Placeholder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ro-RO"/>
          </a:p>
        </p:txBody>
      </p:sp>
      <p:sp>
        <p:nvSpPr>
          <p:cNvPr id="6" name="Slide Number Placeholder 5"/>
          <p:cNvSpPr>
            <a:spLocks noGrp="1"/>
          </p:cNvSpPr>
          <p:nvPr>
            <p:ph type="sldNum" sz="quarter" idx="12"/>
          </p:nvPr>
        </p:nvSpPr>
        <p:spPr>
          <a:xfrm>
            <a:off x="6734175" y="6554788"/>
            <a:ext cx="587375" cy="228600"/>
          </a:xfrm>
        </p:spPr>
        <p:txBody>
          <a:bodyPr/>
          <a:lstStyle>
            <a:lvl1pPr>
              <a:defRPr/>
            </a:lvl1pPr>
            <a:extLst/>
          </a:lstStyle>
          <a:p>
            <a:pPr>
              <a:defRPr/>
            </a:pPr>
            <a:fld id="{CA5E4BD3-7A6F-4D42-B0EB-1CD0002A4543}" type="slidenum">
              <a:rPr lang="ro-RO"/>
              <a:pPr>
                <a:defRPr/>
              </a:pPr>
              <a:t>‹#›</a:t>
            </a:fld>
            <a:endParaRPr lang="ro-RO"/>
          </a:p>
        </p:txBody>
      </p:sp>
    </p:spTree>
  </p:cSld>
  <p:clrMapOvr>
    <a:masterClrMapping/>
  </p:clrMapOvr>
  <p:transition>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fld id="{2B00B9FB-E70A-4E12-B0B9-DD912E2EA5E8}" type="datetimeFigureOut">
              <a:rPr lang="ro-RO"/>
              <a:pPr>
                <a:defRPr/>
              </a:pPr>
              <a:t>21.02.2011</a:t>
            </a:fld>
            <a:endParaRPr lang="ro-RO"/>
          </a:p>
        </p:txBody>
      </p:sp>
      <p:sp>
        <p:nvSpPr>
          <p:cNvPr id="6" name="Footer Placeholder 3"/>
          <p:cNvSpPr>
            <a:spLocks noGrp="1"/>
          </p:cNvSpPr>
          <p:nvPr>
            <p:ph type="ftr" sz="quarter" idx="11"/>
          </p:nvPr>
        </p:nvSpPr>
        <p:spPr/>
        <p:txBody>
          <a:bodyPr/>
          <a:lstStyle>
            <a:lvl1pPr>
              <a:defRPr/>
            </a:lvl1pPr>
          </a:lstStyle>
          <a:p>
            <a:pPr>
              <a:defRPr/>
            </a:pPr>
            <a:endParaRPr lang="ro-RO"/>
          </a:p>
        </p:txBody>
      </p:sp>
      <p:sp>
        <p:nvSpPr>
          <p:cNvPr id="7" name="Slide Number Placeholder 15"/>
          <p:cNvSpPr>
            <a:spLocks noGrp="1"/>
          </p:cNvSpPr>
          <p:nvPr>
            <p:ph type="sldNum" sz="quarter" idx="12"/>
          </p:nvPr>
        </p:nvSpPr>
        <p:spPr/>
        <p:txBody>
          <a:bodyPr/>
          <a:lstStyle>
            <a:lvl1pPr>
              <a:defRPr/>
            </a:lvl1pPr>
          </a:lstStyle>
          <a:p>
            <a:pPr>
              <a:defRPr/>
            </a:pPr>
            <a:fld id="{EF30DC63-8B8B-455B-9CC1-61E3968609C5}" type="slidenum">
              <a:rPr lang="ro-RO"/>
              <a:pPr>
                <a:defRPr/>
              </a:pPr>
              <a:t>‹#›</a:t>
            </a:fld>
            <a:endParaRPr lang="ro-RO"/>
          </a:p>
        </p:txBody>
      </p:sp>
    </p:spTree>
  </p:cSld>
  <p:clrMapOvr>
    <a:masterClrMapping/>
  </p:clrMapOvr>
  <p:transition>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6"/>
          <p:cNvSpPr>
            <a:spLocks noGrp="1"/>
          </p:cNvSpPr>
          <p:nvPr>
            <p:ph type="dt" sz="half" idx="10"/>
          </p:nvPr>
        </p:nvSpPr>
        <p:spPr/>
        <p:txBody>
          <a:bodyPr/>
          <a:lstStyle>
            <a:lvl1pPr>
              <a:defRPr/>
            </a:lvl1pPr>
          </a:lstStyle>
          <a:p>
            <a:pPr>
              <a:defRPr/>
            </a:pPr>
            <a:fld id="{D7D0E03F-2D97-4526-996D-8BA109015B7A}" type="datetimeFigureOut">
              <a:rPr lang="ro-RO"/>
              <a:pPr>
                <a:defRPr/>
              </a:pPr>
              <a:t>21.02.2011</a:t>
            </a:fld>
            <a:endParaRPr lang="ro-RO"/>
          </a:p>
        </p:txBody>
      </p:sp>
      <p:sp>
        <p:nvSpPr>
          <p:cNvPr id="8" name="Footer Placeholder 3"/>
          <p:cNvSpPr>
            <a:spLocks noGrp="1"/>
          </p:cNvSpPr>
          <p:nvPr>
            <p:ph type="ftr" sz="quarter" idx="11"/>
          </p:nvPr>
        </p:nvSpPr>
        <p:spPr/>
        <p:txBody>
          <a:bodyPr/>
          <a:lstStyle>
            <a:lvl1pPr>
              <a:defRPr/>
            </a:lvl1pPr>
          </a:lstStyle>
          <a:p>
            <a:pPr>
              <a:defRPr/>
            </a:pPr>
            <a:endParaRPr lang="ro-RO"/>
          </a:p>
        </p:txBody>
      </p:sp>
      <p:sp>
        <p:nvSpPr>
          <p:cNvPr id="9" name="Slide Number Placeholder 15"/>
          <p:cNvSpPr>
            <a:spLocks noGrp="1"/>
          </p:cNvSpPr>
          <p:nvPr>
            <p:ph type="sldNum" sz="quarter" idx="12"/>
          </p:nvPr>
        </p:nvSpPr>
        <p:spPr/>
        <p:txBody>
          <a:bodyPr/>
          <a:lstStyle>
            <a:lvl1pPr>
              <a:defRPr/>
            </a:lvl1pPr>
          </a:lstStyle>
          <a:p>
            <a:pPr>
              <a:defRPr/>
            </a:pPr>
            <a:fld id="{12B2281C-2076-4CA7-A6A4-0638C48BA325}" type="slidenum">
              <a:rPr lang="ro-RO"/>
              <a:pPr>
                <a:defRPr/>
              </a:pPr>
              <a:t>‹#›</a:t>
            </a:fld>
            <a:endParaRPr lang="ro-RO"/>
          </a:p>
        </p:txBody>
      </p:sp>
    </p:spTree>
  </p:cSld>
  <p:clrMapOvr>
    <a:masterClrMapping/>
  </p:clrMapOvr>
  <p:transition>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Date Placeholder 26"/>
          <p:cNvSpPr>
            <a:spLocks noGrp="1"/>
          </p:cNvSpPr>
          <p:nvPr>
            <p:ph type="dt" sz="half" idx="10"/>
          </p:nvPr>
        </p:nvSpPr>
        <p:spPr/>
        <p:txBody>
          <a:bodyPr/>
          <a:lstStyle>
            <a:lvl1pPr>
              <a:defRPr/>
            </a:lvl1pPr>
          </a:lstStyle>
          <a:p>
            <a:pPr>
              <a:defRPr/>
            </a:pPr>
            <a:fld id="{692615F3-9679-4BA3-A1F0-50A3DC0ACD30}" type="datetimeFigureOut">
              <a:rPr lang="ro-RO"/>
              <a:pPr>
                <a:defRPr/>
              </a:pPr>
              <a:t>21.02.2011</a:t>
            </a:fld>
            <a:endParaRPr lang="ro-RO"/>
          </a:p>
        </p:txBody>
      </p:sp>
      <p:sp>
        <p:nvSpPr>
          <p:cNvPr id="4" name="Footer Placeholder 3"/>
          <p:cNvSpPr>
            <a:spLocks noGrp="1"/>
          </p:cNvSpPr>
          <p:nvPr>
            <p:ph type="ftr" sz="quarter" idx="11"/>
          </p:nvPr>
        </p:nvSpPr>
        <p:spPr/>
        <p:txBody>
          <a:bodyPr/>
          <a:lstStyle>
            <a:lvl1pPr>
              <a:defRPr/>
            </a:lvl1pPr>
          </a:lstStyle>
          <a:p>
            <a:pPr>
              <a:defRPr/>
            </a:pPr>
            <a:endParaRPr lang="ro-RO"/>
          </a:p>
        </p:txBody>
      </p:sp>
      <p:sp>
        <p:nvSpPr>
          <p:cNvPr id="5" name="Slide Number Placeholder 15"/>
          <p:cNvSpPr>
            <a:spLocks noGrp="1"/>
          </p:cNvSpPr>
          <p:nvPr>
            <p:ph type="sldNum" sz="quarter" idx="12"/>
          </p:nvPr>
        </p:nvSpPr>
        <p:spPr/>
        <p:txBody>
          <a:bodyPr/>
          <a:lstStyle>
            <a:lvl1pPr>
              <a:defRPr/>
            </a:lvl1pPr>
          </a:lstStyle>
          <a:p>
            <a:pPr>
              <a:defRPr/>
            </a:pPr>
            <a:fld id="{46C70CE3-99F7-480E-B057-A04A4E1E54FE}" type="slidenum">
              <a:rPr lang="ro-RO"/>
              <a:pPr>
                <a:defRPr/>
              </a:pPr>
              <a:t>‹#›</a:t>
            </a:fld>
            <a:endParaRPr lang="ro-RO"/>
          </a:p>
        </p:txBody>
      </p:sp>
    </p:spTree>
  </p:cSld>
  <p:clrMapOvr>
    <a:masterClrMapping/>
  </p:clrMapOvr>
  <p:transition>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6"/>
          <p:cNvSpPr>
            <a:spLocks noGrp="1"/>
          </p:cNvSpPr>
          <p:nvPr>
            <p:ph type="dt" sz="half" idx="10"/>
          </p:nvPr>
        </p:nvSpPr>
        <p:spPr/>
        <p:txBody>
          <a:bodyPr/>
          <a:lstStyle>
            <a:lvl1pPr>
              <a:defRPr/>
            </a:lvl1pPr>
          </a:lstStyle>
          <a:p>
            <a:pPr>
              <a:defRPr/>
            </a:pPr>
            <a:fld id="{235881A2-3CBE-481F-8F88-57091876E2C4}" type="datetimeFigureOut">
              <a:rPr lang="ro-RO"/>
              <a:pPr>
                <a:defRPr/>
              </a:pPr>
              <a:t>21.02.2011</a:t>
            </a:fld>
            <a:endParaRPr lang="ro-RO"/>
          </a:p>
        </p:txBody>
      </p:sp>
      <p:sp>
        <p:nvSpPr>
          <p:cNvPr id="3" name="Footer Placeholder 3"/>
          <p:cNvSpPr>
            <a:spLocks noGrp="1"/>
          </p:cNvSpPr>
          <p:nvPr>
            <p:ph type="ftr" sz="quarter" idx="11"/>
          </p:nvPr>
        </p:nvSpPr>
        <p:spPr/>
        <p:txBody>
          <a:bodyPr/>
          <a:lstStyle>
            <a:lvl1pPr>
              <a:defRPr/>
            </a:lvl1pPr>
          </a:lstStyle>
          <a:p>
            <a:pPr>
              <a:defRPr/>
            </a:pPr>
            <a:endParaRPr lang="ro-RO"/>
          </a:p>
        </p:txBody>
      </p:sp>
      <p:sp>
        <p:nvSpPr>
          <p:cNvPr id="4" name="Slide Number Placeholder 15"/>
          <p:cNvSpPr>
            <a:spLocks noGrp="1"/>
          </p:cNvSpPr>
          <p:nvPr>
            <p:ph type="sldNum" sz="quarter" idx="12"/>
          </p:nvPr>
        </p:nvSpPr>
        <p:spPr/>
        <p:txBody>
          <a:bodyPr/>
          <a:lstStyle>
            <a:lvl1pPr>
              <a:defRPr/>
            </a:lvl1pPr>
          </a:lstStyle>
          <a:p>
            <a:pPr>
              <a:defRPr/>
            </a:pPr>
            <a:fld id="{AEC25990-7541-4B11-B7C3-F0265B840580}" type="slidenum">
              <a:rPr lang="ro-RO"/>
              <a:pPr>
                <a:defRPr/>
              </a:pPr>
              <a:t>‹#›</a:t>
            </a:fld>
            <a:endParaRPr lang="ro-RO"/>
          </a:p>
        </p:txBody>
      </p:sp>
    </p:spTree>
  </p:cSld>
  <p:clrMapOvr>
    <a:masterClrMapping/>
  </p:clrMapOvr>
  <p:transition>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fld id="{72A144CC-709C-47BA-AA23-8AF724145A4D}" type="datetimeFigureOut">
              <a:rPr lang="ro-RO"/>
              <a:pPr>
                <a:defRPr/>
              </a:pPr>
              <a:t>21.02.2011</a:t>
            </a:fld>
            <a:endParaRPr lang="ro-RO"/>
          </a:p>
        </p:txBody>
      </p:sp>
      <p:sp>
        <p:nvSpPr>
          <p:cNvPr id="6" name="Footer Placeholder 3"/>
          <p:cNvSpPr>
            <a:spLocks noGrp="1"/>
          </p:cNvSpPr>
          <p:nvPr>
            <p:ph type="ftr" sz="quarter" idx="11"/>
          </p:nvPr>
        </p:nvSpPr>
        <p:spPr/>
        <p:txBody>
          <a:bodyPr/>
          <a:lstStyle>
            <a:lvl1pPr>
              <a:defRPr/>
            </a:lvl1pPr>
          </a:lstStyle>
          <a:p>
            <a:pPr>
              <a:defRPr/>
            </a:pPr>
            <a:endParaRPr lang="ro-RO"/>
          </a:p>
        </p:txBody>
      </p:sp>
      <p:sp>
        <p:nvSpPr>
          <p:cNvPr id="7" name="Slide Number Placeholder 15"/>
          <p:cNvSpPr>
            <a:spLocks noGrp="1"/>
          </p:cNvSpPr>
          <p:nvPr>
            <p:ph type="sldNum" sz="quarter" idx="12"/>
          </p:nvPr>
        </p:nvSpPr>
        <p:spPr/>
        <p:txBody>
          <a:bodyPr/>
          <a:lstStyle>
            <a:lvl1pPr>
              <a:defRPr/>
            </a:lvl1pPr>
          </a:lstStyle>
          <a:p>
            <a:pPr>
              <a:defRPr/>
            </a:pPr>
            <a:fld id="{D274471C-ECAF-41D8-9ACE-8FFE0679A067}" type="slidenum">
              <a:rPr lang="ro-RO"/>
              <a:pPr>
                <a:defRPr/>
              </a:pPr>
              <a:t>‹#›</a:t>
            </a:fld>
            <a:endParaRPr lang="ro-RO"/>
          </a:p>
        </p:txBody>
      </p:sp>
    </p:spTree>
  </p:cSld>
  <p:clrMapOvr>
    <a:masterClrMapping/>
  </p:clrMapOvr>
  <p:transition>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ectangle 5"/>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en-US" smtClean="0"/>
              <a:t>Click to edit Master title style</a:t>
            </a:r>
            <a:endParaRPr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7" name="Date Placeholder 4"/>
          <p:cNvSpPr>
            <a:spLocks noGrp="1"/>
          </p:cNvSpPr>
          <p:nvPr>
            <p:ph type="dt" sz="half" idx="10"/>
          </p:nvPr>
        </p:nvSpPr>
        <p:spPr/>
        <p:txBody>
          <a:bodyPr/>
          <a:lstStyle>
            <a:lvl1pPr>
              <a:defRPr/>
            </a:lvl1pPr>
            <a:extLst/>
          </a:lstStyle>
          <a:p>
            <a:pPr>
              <a:defRPr/>
            </a:pPr>
            <a:fld id="{6F8597BB-3630-483C-A414-26E7C19F86BB}" type="datetimeFigureOut">
              <a:rPr lang="ro-RO"/>
              <a:pPr>
                <a:defRPr/>
              </a:pPr>
              <a:t>21.02.2011</a:t>
            </a:fld>
            <a:endParaRPr lang="ro-RO"/>
          </a:p>
        </p:txBody>
      </p:sp>
      <p:sp>
        <p:nvSpPr>
          <p:cNvPr id="8" name="Footer Placeholder 5"/>
          <p:cNvSpPr>
            <a:spLocks noGrp="1"/>
          </p:cNvSpPr>
          <p:nvPr>
            <p:ph type="ftr" sz="quarter" idx="11"/>
          </p:nvPr>
        </p:nvSpPr>
        <p:spPr/>
        <p:txBody>
          <a:bodyPr/>
          <a:lstStyle>
            <a:lvl1pPr>
              <a:defRPr/>
            </a:lvl1pPr>
            <a:extLst/>
          </a:lstStyle>
          <a:p>
            <a:pPr>
              <a:defRPr/>
            </a:pPr>
            <a:endParaRPr lang="ro-RO"/>
          </a:p>
        </p:txBody>
      </p:sp>
      <p:sp>
        <p:nvSpPr>
          <p:cNvPr id="9" name="Slide Number Placeholder 6"/>
          <p:cNvSpPr>
            <a:spLocks noGrp="1"/>
          </p:cNvSpPr>
          <p:nvPr>
            <p:ph type="sldNum" sz="quarter" idx="12"/>
          </p:nvPr>
        </p:nvSpPr>
        <p:spPr/>
        <p:txBody>
          <a:bodyPr/>
          <a:lstStyle>
            <a:lvl1pPr>
              <a:defRPr/>
            </a:lvl1pPr>
            <a:extLst/>
          </a:lstStyle>
          <a:p>
            <a:pPr>
              <a:defRPr/>
            </a:pPr>
            <a:fld id="{659A0F04-3AB1-41D4-B31B-4D51909943C1}" type="slidenum">
              <a:rPr lang="ro-RO"/>
              <a:pPr>
                <a:defRPr/>
              </a:pPr>
              <a:t>‹#›</a:t>
            </a:fld>
            <a:endParaRPr lang="ro-RO"/>
          </a:p>
        </p:txBody>
      </p:sp>
    </p:spTree>
  </p:cSld>
  <p:clrMapOvr>
    <a:masterClrMapping/>
  </p:clrMapOvr>
  <p:transition>
    <p:blinds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3D4A8"/>
            </a:gs>
            <a:gs pos="25000">
              <a:srgbClr val="21D6E0"/>
            </a:gs>
            <a:gs pos="75000">
              <a:srgbClr val="0087E6"/>
            </a:gs>
            <a:gs pos="100000">
              <a:srgbClr val="005CBF"/>
            </a:gs>
          </a:gsLst>
          <a:lin ang="5400000"/>
        </a:gradFill>
        <a:effectLst/>
      </p:bgPr>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Title Placeholder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en-US" smtClean="0"/>
              <a:t>Click to edit Master title style</a:t>
            </a:r>
            <a:endParaRPr lang="en-US"/>
          </a:p>
        </p:txBody>
      </p:sp>
      <p:sp>
        <p:nvSpPr>
          <p:cNvPr id="1030" name="Text Placeholder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 name="Date Placeholder 26"/>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smtClean="0">
                <a:solidFill>
                  <a:schemeClr val="tx2"/>
                </a:solidFill>
                <a:latin typeface="+mn-lt"/>
                <a:cs typeface="+mn-cs"/>
              </a:defRPr>
            </a:lvl1pPr>
            <a:extLst/>
          </a:lstStyle>
          <a:p>
            <a:pPr>
              <a:defRPr/>
            </a:pPr>
            <a:fld id="{1C316754-D648-4AE5-A539-720F4FBE3FF8}" type="datetimeFigureOut">
              <a:rPr lang="ro-RO"/>
              <a:pPr>
                <a:defRPr/>
              </a:pPr>
              <a:t>21.02.2011</a:t>
            </a:fld>
            <a:endParaRPr lang="ro-RO"/>
          </a:p>
        </p:txBody>
      </p:sp>
      <p:sp>
        <p:nvSpPr>
          <p:cNvPr id="4" name="Footer Placeholder 3"/>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cs typeface="+mn-cs"/>
              </a:defRPr>
            </a:lvl1pPr>
            <a:extLst/>
          </a:lstStyle>
          <a:p>
            <a:pPr>
              <a:defRPr/>
            </a:pPr>
            <a:endParaRPr lang="ro-RO"/>
          </a:p>
        </p:txBody>
      </p:sp>
      <p:sp>
        <p:nvSpPr>
          <p:cNvPr id="16" name="Slide Number Placeholder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fontAlgn="auto" latinLnBrk="0" hangingPunct="1">
              <a:spcBef>
                <a:spcPts val="0"/>
              </a:spcBef>
              <a:spcAft>
                <a:spcPts val="0"/>
              </a:spcAft>
              <a:defRPr kumimoji="0" sz="1100" smtClean="0">
                <a:solidFill>
                  <a:schemeClr val="tx2"/>
                </a:solidFill>
                <a:latin typeface="+mn-lt"/>
                <a:cs typeface="+mn-cs"/>
              </a:defRPr>
            </a:lvl1pPr>
            <a:extLst/>
          </a:lstStyle>
          <a:p>
            <a:pPr>
              <a:defRPr/>
            </a:pPr>
            <a:fld id="{3293802C-C44D-4924-8899-0EBD58F26B26}" type="slidenum">
              <a:rPr lang="ro-RO"/>
              <a:pPr>
                <a:defRPr/>
              </a:pPr>
              <a:t>‹#›</a:t>
            </a:fld>
            <a:endParaRPr lang="ro-RO"/>
          </a:p>
        </p:txBody>
      </p:sp>
    </p:spTree>
  </p:cSld>
  <p:clrMap bg1="dk1" tx1="lt1" bg2="dk2" tx2="lt2" accent1="accent1" accent2="accent2" accent3="accent3" accent4="accent4" accent5="accent5" accent6="accent6" hlink="hlink" folHlink="folHlink"/>
  <p:sldLayoutIdLst>
    <p:sldLayoutId id="2147483683" r:id="rId1"/>
    <p:sldLayoutId id="2147483676" r:id="rId2"/>
    <p:sldLayoutId id="2147483684" r:id="rId3"/>
    <p:sldLayoutId id="2147483677" r:id="rId4"/>
    <p:sldLayoutId id="2147483678" r:id="rId5"/>
    <p:sldLayoutId id="2147483679" r:id="rId6"/>
    <p:sldLayoutId id="2147483680" r:id="rId7"/>
    <p:sldLayoutId id="2147483681" r:id="rId8"/>
    <p:sldLayoutId id="2147483685" r:id="rId9"/>
    <p:sldLayoutId id="2147483682" r:id="rId10"/>
    <p:sldLayoutId id="2147483686" r:id="rId11"/>
  </p:sldLayoutIdLst>
  <p:transition>
    <p:blinds dir="vert"/>
  </p:transition>
  <p:txStyles>
    <p:title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fontAlgn="base">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fontAlgn="base">
        <a:spcBef>
          <a:spcPts val="500"/>
        </a:spcBef>
        <a:spcAft>
          <a:spcPct val="0"/>
        </a:spcAft>
        <a:buClr>
          <a:srgbClr val="F9B639"/>
        </a:buClr>
        <a:buSzPct val="80000"/>
        <a:buFont typeface="Wingdings 2" pitchFamily="18" charset="2"/>
        <a:buChar char=""/>
        <a:defRPr sz="2300" kern="1200">
          <a:solidFill>
            <a:srgbClr val="FFFFFF"/>
          </a:solidFill>
          <a:latin typeface="+mn-lt"/>
          <a:ea typeface="+mn-ea"/>
          <a:cs typeface="+mn-cs"/>
        </a:defRPr>
      </a:lvl2pPr>
      <a:lvl3pPr marL="758825" indent="-228600" algn="l" rtl="0" fontAlgn="base">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fontAlgn="base">
        <a:spcBef>
          <a:spcPct val="20000"/>
        </a:spcBef>
        <a:spcAft>
          <a:spcPct val="0"/>
        </a:spcAft>
        <a:buClr>
          <a:srgbClr val="F9B639"/>
        </a:buClr>
        <a:buSzPct val="80000"/>
        <a:buFont typeface="Wingdings 2" pitchFamily="18" charset="2"/>
        <a:buChar char=""/>
        <a:defRPr sz="2000" kern="1200">
          <a:solidFill>
            <a:srgbClr val="FFFFFF"/>
          </a:solidFill>
          <a:latin typeface="+mn-lt"/>
          <a:ea typeface="+mn-ea"/>
          <a:cs typeface="+mn-cs"/>
        </a:defRPr>
      </a:lvl4pPr>
      <a:lvl5pPr marL="1279525" indent="-228600" algn="l" rtl="0" fontAlgn="base">
        <a:spcBef>
          <a:spcPts val="400"/>
        </a:spcBef>
        <a:spcAft>
          <a:spcPct val="0"/>
        </a:spcAft>
        <a:buClr>
          <a:srgbClr val="F9B639"/>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14612" y="1015278"/>
            <a:ext cx="6215106" cy="2127970"/>
          </a:xfrm>
        </p:spPr>
        <p:txBody>
          <a:bodyPr anchor="t"/>
          <a:lstStyle/>
          <a:p>
            <a:pPr algn="ctr" fontAlgn="auto">
              <a:spcAft>
                <a:spcPts val="0"/>
              </a:spcAft>
              <a:defRPr/>
            </a:pPr>
            <a:r>
              <a:rPr lang="ro-RO" sz="40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rPr>
              <a:t>Strategia </a:t>
            </a:r>
            <a:br>
              <a:rPr lang="ro-RO" sz="40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rPr>
            </a:br>
            <a:r>
              <a:rPr lang="ro-RO" sz="40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rPr>
              <a:t>S.I.P. Județul Hunedoara</a:t>
            </a:r>
            <a:endParaRPr lang="ro-RO" sz="4000" cap="none"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ndParaRPr>
          </a:p>
        </p:txBody>
      </p:sp>
      <p:sp>
        <p:nvSpPr>
          <p:cNvPr id="3" name="Subtitle 2"/>
          <p:cNvSpPr>
            <a:spLocks noGrp="1"/>
          </p:cNvSpPr>
          <p:nvPr>
            <p:ph type="subTitle" idx="1"/>
          </p:nvPr>
        </p:nvSpPr>
        <p:spPr>
          <a:xfrm>
            <a:off x="2714612" y="2301162"/>
            <a:ext cx="6215106" cy="1101248"/>
          </a:xfrm>
        </p:spPr>
        <p:txBody>
          <a:bodyPr>
            <a:normAutofit/>
          </a:bodyPr>
          <a:lstStyle/>
          <a:p>
            <a:pPr algn="ctr" fontAlgn="auto">
              <a:spcAft>
                <a:spcPts val="0"/>
              </a:spcAft>
              <a:buFont typeface="Wingdings 2"/>
              <a:buNone/>
              <a:defRPr/>
            </a:pPr>
            <a:r>
              <a:rPr lang="ro-RO"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rPr>
              <a:t>2011-2015</a:t>
            </a:r>
            <a:endParaRPr lang="ro-RO"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ndParaRPr>
          </a:p>
        </p:txBody>
      </p:sp>
      <p:pic>
        <p:nvPicPr>
          <p:cNvPr id="6" name="Picture 5" descr="SiglaSIP.png"/>
          <p:cNvPicPr>
            <a:picLocks noChangeAspect="1"/>
          </p:cNvPicPr>
          <p:nvPr/>
        </p:nvPicPr>
        <p:blipFill>
          <a:blip r:embed="rId2" cstate="print"/>
          <a:stretch>
            <a:fillRect/>
          </a:stretch>
        </p:blipFill>
        <p:spPr>
          <a:xfrm>
            <a:off x="214313" y="285750"/>
            <a:ext cx="2286000" cy="1619250"/>
          </a:xfrm>
          <a:prstGeom prst="rect">
            <a:avLst/>
          </a:prstGeom>
          <a:ln>
            <a:noFill/>
          </a:ln>
          <a:effectLst>
            <a:outerShdw blurRad="292100" dist="139700" dir="2700000" algn="tl" rotWithShape="0">
              <a:srgbClr val="333333">
                <a:alpha val="65000"/>
              </a:srgbClr>
            </a:outerShdw>
          </a:effectLst>
        </p:spPr>
      </p:pic>
      <p:pic>
        <p:nvPicPr>
          <p:cNvPr id="7" name="Picture 6" descr="SiglaSIP.png"/>
          <p:cNvPicPr>
            <a:picLocks noChangeAspect="1"/>
          </p:cNvPicPr>
          <p:nvPr/>
        </p:nvPicPr>
        <p:blipFill>
          <a:blip r:embed="rId3" cstate="print"/>
          <a:stretch>
            <a:fillRect/>
          </a:stretch>
        </p:blipFill>
        <p:spPr>
          <a:xfrm>
            <a:off x="4000496" y="3229856"/>
            <a:ext cx="3832584" cy="27146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 name="Title 1"/>
          <p:cNvSpPr txBox="1">
            <a:spLocks/>
          </p:cNvSpPr>
          <p:nvPr/>
        </p:nvSpPr>
        <p:spPr>
          <a:xfrm>
            <a:off x="0" y="2786058"/>
            <a:ext cx="2643174" cy="1714512"/>
          </a:xfrm>
          <a:prstGeom prst="rect">
            <a:avLst/>
          </a:prstGeom>
          <a:effectLst>
            <a:outerShdw blurRad="50800" dist="38100" dir="5400000" algn="t" rotWithShape="0">
              <a:prstClr val="black">
                <a:alpha val="40000"/>
              </a:prstClr>
            </a:outerShdw>
          </a:effectLst>
        </p:spPr>
        <p:txBody>
          <a:bodyPr lIns="45720" tIns="0" rIns="45720" bIns="0"/>
          <a:lstStyle/>
          <a:p>
            <a:pPr algn="ctr" fontAlgn="auto">
              <a:spcAft>
                <a:spcPts val="0"/>
              </a:spcAft>
              <a:defRPr/>
            </a:pPr>
            <a:r>
              <a:rPr lang="ro-RO" sz="3200" b="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mj-ea"/>
                <a:cs typeface="+mj-cs"/>
              </a:rPr>
              <a:t>Strategia </a:t>
            </a:r>
            <a:br>
              <a:rPr lang="ro-RO" sz="3200" b="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mj-ea"/>
                <a:cs typeface="+mj-cs"/>
              </a:rPr>
            </a:br>
            <a:r>
              <a:rPr lang="ro-RO" sz="3200" b="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mj-ea"/>
                <a:cs typeface="+mj-cs"/>
              </a:rPr>
              <a:t>S.I.P. Județul Hunedoara</a:t>
            </a:r>
            <a:endParaRPr lang="ro-RO"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mj-ea"/>
              <a:cs typeface="+mj-cs"/>
            </a:endParaRPr>
          </a:p>
        </p:txBody>
      </p:sp>
      <p:sp>
        <p:nvSpPr>
          <p:cNvPr id="9" name="Subtitle 2"/>
          <p:cNvSpPr txBox="1">
            <a:spLocks/>
          </p:cNvSpPr>
          <p:nvPr/>
        </p:nvSpPr>
        <p:spPr>
          <a:xfrm>
            <a:off x="0" y="4286256"/>
            <a:ext cx="2643174" cy="1101248"/>
          </a:xfrm>
          <a:prstGeom prst="rect">
            <a:avLst/>
          </a:prstGeom>
          <a:effectLst>
            <a:outerShdw blurRad="50800" dist="38100" dir="5400000" algn="t" rotWithShape="0">
              <a:prstClr val="black">
                <a:alpha val="40000"/>
              </a:prstClr>
            </a:outerShdw>
          </a:effectLst>
        </p:spPr>
        <p:txBody>
          <a:bodyPr lIns="45720" tIns="0" rIns="45720" bIns="0">
            <a:normAutofit/>
          </a:bodyPr>
          <a:lstStyle/>
          <a:p>
            <a:pPr algn="ctr" fontAlgn="auto">
              <a:spcBef>
                <a:spcPts val="600"/>
              </a:spcBef>
              <a:spcAft>
                <a:spcPts val="0"/>
              </a:spcAft>
              <a:buClr>
                <a:schemeClr val="tx2"/>
              </a:buClr>
              <a:buSzPct val="73000"/>
              <a:buFont typeface="Wingdings 2"/>
              <a:buNone/>
              <a:defRPr/>
            </a:pPr>
            <a:r>
              <a:rPr lang="ro-RO" sz="2800" b="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cs typeface="+mn-cs"/>
              </a:rPr>
              <a:t>2011-2015</a:t>
            </a:r>
            <a:endParaRPr lang="ro-RO"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cs typeface="+mn-cs"/>
            </a:endParaRPr>
          </a:p>
        </p:txBody>
      </p:sp>
      <p:sp>
        <p:nvSpPr>
          <p:cNvPr id="10" name="Title 1"/>
          <p:cNvSpPr txBox="1">
            <a:spLocks/>
          </p:cNvSpPr>
          <p:nvPr/>
        </p:nvSpPr>
        <p:spPr>
          <a:xfrm>
            <a:off x="0" y="5500702"/>
            <a:ext cx="2643174" cy="928694"/>
          </a:xfrm>
          <a:prstGeom prst="rect">
            <a:avLst/>
          </a:prstGeom>
          <a:effectLst>
            <a:outerShdw blurRad="50800" dist="38100" dir="5400000" algn="t" rotWithShape="0">
              <a:prstClr val="black">
                <a:alpha val="40000"/>
              </a:prstClr>
            </a:outerShdw>
          </a:effectLst>
        </p:spPr>
        <p:txBody>
          <a:bodyPr lIns="45720" tIns="0" rIns="45720" bIns="0">
            <a:scene3d>
              <a:camera prst="orthographicFront"/>
              <a:lightRig rig="soft" dir="t">
                <a:rot lat="0" lon="0" rev="10800000"/>
              </a:lightRig>
            </a:scene3d>
            <a:sp3d>
              <a:bevelT w="27940" h="12700"/>
              <a:contourClr>
                <a:srgbClr val="DDDDDD"/>
              </a:contourClr>
            </a:sp3d>
          </a:bodyPr>
          <a:lstStyle/>
          <a:p>
            <a:pPr algn="ctr" fontAlgn="auto">
              <a:spcAft>
                <a:spcPts val="0"/>
              </a:spcAft>
              <a:defRPr/>
            </a:pPr>
            <a:r>
              <a:rPr lang="ro-RO" sz="2400" b="1" i="1" spc="150" dirty="0">
                <a:ln w="11430"/>
                <a:solidFill>
                  <a:srgbClr val="F8F8F8"/>
                </a:solidFill>
                <a:effectLst>
                  <a:outerShdw blurRad="25400" algn="tl" rotWithShape="0">
                    <a:srgbClr val="000000">
                      <a:alpha val="43000"/>
                    </a:srgbClr>
                  </a:outerShdw>
                </a:effectLst>
                <a:latin typeface="Calibri" pitchFamily="34" charset="0"/>
                <a:ea typeface="+mj-ea"/>
                <a:cs typeface="+mj-cs"/>
              </a:rPr>
              <a:t>Numai împreună suntem puternici!</a:t>
            </a:r>
            <a:endParaRPr lang="ro-RO" sz="2400" b="1" i="1" spc="150" dirty="0">
              <a:ln w="11430"/>
              <a:solidFill>
                <a:srgbClr val="F8F8F8"/>
              </a:solidFill>
              <a:effectLst>
                <a:outerShdw blurRad="25400" algn="tl" rotWithShape="0">
                  <a:srgbClr val="000000">
                    <a:alpha val="43000"/>
                  </a:srgbClr>
                </a:outerShdw>
              </a:effectLst>
              <a:latin typeface="Calibri" pitchFamily="34" charset="0"/>
              <a:ea typeface="+mj-ea"/>
              <a:cs typeface="+mj-cs"/>
            </a:endParaRP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par>
                                <p:cTn id="9" presetID="7"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0" fill="hold"/>
                                        <p:tgtEl>
                                          <p:spTgt spid="3">
                                            <p:txEl>
                                              <p:pRg st="0" end="0"/>
                                            </p:txEl>
                                          </p:spTgt>
                                        </p:tgtEl>
                                        <p:attrNameLst>
                                          <p:attrName>ppt_y</p:attrName>
                                        </p:attrNameLst>
                                      </p:cBhvr>
                                      <p:tavLst>
                                        <p:tav tm="0">
                                          <p:val>
                                            <p:strVal val="1+#ppt_h/2"/>
                                          </p:val>
                                        </p:tav>
                                        <p:tav tm="100000">
                                          <p:val>
                                            <p:strVal val="#ppt_y"/>
                                          </p:val>
                                        </p:tav>
                                      </p:tavLst>
                                    </p:anim>
                                  </p:childTnLst>
                                </p:cTn>
                              </p:par>
                              <p:par>
                                <p:cTn id="13" presetID="7" presetClass="entr" presetSubtype="4"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0" fill="hold"/>
                                        <p:tgtEl>
                                          <p:spTgt spid="7"/>
                                        </p:tgtEl>
                                        <p:attrNameLst>
                                          <p:attrName>ppt_x</p:attrName>
                                        </p:attrNameLst>
                                      </p:cBhvr>
                                      <p:tavLst>
                                        <p:tav tm="0">
                                          <p:val>
                                            <p:strVal val="#ppt_x"/>
                                          </p:val>
                                        </p:tav>
                                        <p:tav tm="100000">
                                          <p:val>
                                            <p:strVal val="#ppt_x"/>
                                          </p:val>
                                        </p:tav>
                                      </p:tavLst>
                                    </p:anim>
                                    <p:anim calcmode="lin" valueType="num">
                                      <p:cBhvr additive="base">
                                        <p:cTn id="16" dur="5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786058"/>
            <a:ext cx="2643174" cy="1714512"/>
          </a:xfrm>
          <a:effectLst>
            <a:outerShdw blurRad="50800" dist="38100" dir="5400000" algn="t" rotWithShape="0">
              <a:prstClr val="black">
                <a:alpha val="40000"/>
              </a:prstClr>
            </a:outerShdw>
          </a:effectLst>
        </p:spPr>
        <p:txBody>
          <a:bodyPr anchor="t"/>
          <a:lstStyle/>
          <a:p>
            <a:pPr algn="ctr" fontAlgn="auto">
              <a:spcAft>
                <a:spcPts val="0"/>
              </a:spcAft>
              <a:defRPr/>
            </a:pPr>
            <a:r>
              <a:rPr lang="ro-RO" sz="32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rPr>
              <a:t>Strategia </a:t>
            </a:r>
            <a:br>
              <a:rPr lang="ro-RO" sz="32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rPr>
            </a:br>
            <a:r>
              <a:rPr lang="ro-RO" sz="32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rPr>
              <a:t>S.I.P. Județul Hunedoara</a:t>
            </a:r>
            <a:endParaRPr lang="ro-RO" sz="3200" cap="none"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ndParaRPr>
          </a:p>
        </p:txBody>
      </p:sp>
      <p:sp>
        <p:nvSpPr>
          <p:cNvPr id="3" name="Subtitle 2"/>
          <p:cNvSpPr>
            <a:spLocks noGrp="1"/>
          </p:cNvSpPr>
          <p:nvPr>
            <p:ph type="subTitle" idx="1"/>
          </p:nvPr>
        </p:nvSpPr>
        <p:spPr>
          <a:xfrm>
            <a:off x="0" y="4286256"/>
            <a:ext cx="2643174" cy="1101248"/>
          </a:xfrm>
          <a:effectLst>
            <a:outerShdw blurRad="50800" dist="38100" dir="5400000" algn="t" rotWithShape="0">
              <a:prstClr val="black">
                <a:alpha val="40000"/>
              </a:prstClr>
            </a:outerShdw>
          </a:effectLst>
        </p:spPr>
        <p:txBody>
          <a:bodyPr>
            <a:normAutofit/>
          </a:bodyPr>
          <a:lstStyle/>
          <a:p>
            <a:pPr algn="ctr" fontAlgn="auto">
              <a:spcAft>
                <a:spcPts val="0"/>
              </a:spcAft>
              <a:buFont typeface="Wingdings 2"/>
              <a:buNone/>
              <a:defRPr/>
            </a:pPr>
            <a:r>
              <a:rPr lang="ro-RO"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rPr>
              <a:t>2011-2015</a:t>
            </a:r>
            <a:endParaRPr lang="ro-RO"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ndParaRPr>
          </a:p>
        </p:txBody>
      </p:sp>
      <p:pic>
        <p:nvPicPr>
          <p:cNvPr id="6" name="Picture 5" descr="SiglaSIP.png"/>
          <p:cNvPicPr>
            <a:picLocks noChangeAspect="1"/>
          </p:cNvPicPr>
          <p:nvPr/>
        </p:nvPicPr>
        <p:blipFill>
          <a:blip r:embed="rId2" cstate="print"/>
          <a:stretch>
            <a:fillRect/>
          </a:stretch>
        </p:blipFill>
        <p:spPr>
          <a:xfrm>
            <a:off x="214313" y="285750"/>
            <a:ext cx="2286000" cy="1619250"/>
          </a:xfrm>
          <a:prstGeom prst="rect">
            <a:avLst/>
          </a:prstGeom>
          <a:ln>
            <a:noFill/>
          </a:ln>
          <a:effectLst>
            <a:outerShdw blurRad="292100" dist="139700" dir="2700000" algn="tl" rotWithShape="0">
              <a:srgbClr val="333333">
                <a:alpha val="65000"/>
              </a:srgbClr>
            </a:outerShdw>
          </a:effectLst>
        </p:spPr>
      </p:pic>
      <p:sp>
        <p:nvSpPr>
          <p:cNvPr id="8" name="Title 1"/>
          <p:cNvSpPr txBox="1">
            <a:spLocks/>
          </p:cNvSpPr>
          <p:nvPr/>
        </p:nvSpPr>
        <p:spPr>
          <a:xfrm>
            <a:off x="0" y="5500702"/>
            <a:ext cx="2643174" cy="928694"/>
          </a:xfrm>
          <a:prstGeom prst="rect">
            <a:avLst/>
          </a:prstGeom>
          <a:effectLst>
            <a:outerShdw blurRad="50800" dist="38100" dir="5400000" algn="t" rotWithShape="0">
              <a:prstClr val="black">
                <a:alpha val="40000"/>
              </a:prstClr>
            </a:outerShdw>
          </a:effectLst>
        </p:spPr>
        <p:txBody>
          <a:bodyPr lIns="45720" tIns="0" rIns="45720" bIns="0">
            <a:scene3d>
              <a:camera prst="orthographicFront"/>
              <a:lightRig rig="soft" dir="t">
                <a:rot lat="0" lon="0" rev="10800000"/>
              </a:lightRig>
            </a:scene3d>
            <a:sp3d>
              <a:bevelT w="27940" h="12700"/>
              <a:contourClr>
                <a:srgbClr val="DDDDDD"/>
              </a:contourClr>
            </a:sp3d>
          </a:bodyPr>
          <a:lstStyle/>
          <a:p>
            <a:pPr algn="ctr" fontAlgn="auto">
              <a:spcAft>
                <a:spcPts val="0"/>
              </a:spcAft>
              <a:defRPr/>
            </a:pPr>
            <a:r>
              <a:rPr lang="ro-RO" sz="2400" b="1" i="1" spc="150" dirty="0">
                <a:ln w="11430"/>
                <a:solidFill>
                  <a:srgbClr val="F8F8F8"/>
                </a:solidFill>
                <a:effectLst>
                  <a:outerShdw blurRad="25400" algn="tl" rotWithShape="0">
                    <a:srgbClr val="000000">
                      <a:alpha val="43000"/>
                    </a:srgbClr>
                  </a:outerShdw>
                </a:effectLst>
                <a:latin typeface="Calibri" pitchFamily="34" charset="0"/>
                <a:ea typeface="+mj-ea"/>
                <a:cs typeface="+mj-cs"/>
              </a:rPr>
              <a:t>Numai împreună suntem puternici!</a:t>
            </a:r>
            <a:endParaRPr lang="ro-RO" sz="2400" b="1" i="1" spc="150" dirty="0">
              <a:ln w="11430"/>
              <a:solidFill>
                <a:srgbClr val="F8F8F8"/>
              </a:solidFill>
              <a:effectLst>
                <a:outerShdw blurRad="25400" algn="tl" rotWithShape="0">
                  <a:srgbClr val="000000">
                    <a:alpha val="43000"/>
                  </a:srgbClr>
                </a:outerShdw>
              </a:effectLst>
              <a:latin typeface="Calibri" pitchFamily="34" charset="0"/>
              <a:ea typeface="+mj-ea"/>
              <a:cs typeface="+mj-cs"/>
            </a:endParaRPr>
          </a:p>
        </p:txBody>
      </p:sp>
      <p:sp>
        <p:nvSpPr>
          <p:cNvPr id="9" name="Rectangle 8"/>
          <p:cNvSpPr/>
          <p:nvPr/>
        </p:nvSpPr>
        <p:spPr>
          <a:xfrm>
            <a:off x="2643174" y="5262556"/>
            <a:ext cx="6500826" cy="1200329"/>
          </a:xfrm>
          <a:prstGeom prst="rect">
            <a:avLst/>
          </a:prstGeom>
        </p:spPr>
        <p:txBody>
          <a:bodyPr>
            <a:spAutoFit/>
          </a:bodyPr>
          <a:lstStyle/>
          <a:p>
            <a:pPr algn="ctr" fontAlgn="auto">
              <a:spcAft>
                <a:spcPts val="0"/>
              </a:spcAft>
              <a:defRPr/>
            </a:pPr>
            <a:r>
              <a:rPr lang="ro-RO"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cs typeface="+mn-cs"/>
              </a:rPr>
              <a:t>Vocea tuturor salariaților din învățământul hunedorean!</a:t>
            </a:r>
            <a:endParaRPr lang="vi-VN"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cs typeface="+mn-cs"/>
            </a:endParaRPr>
          </a:p>
        </p:txBody>
      </p:sp>
      <p:sp>
        <p:nvSpPr>
          <p:cNvPr id="12" name="Rectangle 11"/>
          <p:cNvSpPr/>
          <p:nvPr/>
        </p:nvSpPr>
        <p:spPr>
          <a:xfrm>
            <a:off x="2786050" y="142852"/>
            <a:ext cx="6188824" cy="1569660"/>
          </a:xfrm>
          <a:prstGeom prst="rect">
            <a:avLst/>
          </a:prstGeom>
          <a:effectLst>
            <a:reflection blurRad="6350" stA="52000" endA="300" endPos="35000" dir="5400000" sy="-100000" algn="bl" rotWithShape="0"/>
          </a:effectLst>
        </p:spPr>
        <p:txBody>
          <a:bodyPr>
            <a:spAutoFit/>
          </a:bodyPr>
          <a:lstStyle/>
          <a:p>
            <a:pPr algn="ctr" fontAlgn="auto">
              <a:spcBef>
                <a:spcPts val="0"/>
              </a:spcBef>
              <a:spcAft>
                <a:spcPts val="0"/>
              </a:spcAft>
              <a:defRPr/>
            </a:pPr>
            <a:r>
              <a:rPr lang="ro-RO"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cs typeface="+mn-cs"/>
              </a:rPr>
              <a:t>S.I.P. </a:t>
            </a:r>
          </a:p>
          <a:p>
            <a:pPr algn="ctr" fontAlgn="auto">
              <a:spcBef>
                <a:spcPts val="0"/>
              </a:spcBef>
              <a:spcAft>
                <a:spcPts val="0"/>
              </a:spcAft>
              <a:defRPr/>
            </a:pPr>
            <a:r>
              <a:rPr lang="ro-RO"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cs typeface="+mn-cs"/>
              </a:rPr>
              <a:t>JUDEȚUL HUNEDOARA</a:t>
            </a:r>
            <a:endParaRPr lang="ro-RO"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cs typeface="+mn-cs"/>
            </a:endParaRPr>
          </a:p>
        </p:txBody>
      </p:sp>
      <p:pic>
        <p:nvPicPr>
          <p:cNvPr id="14" name="Picture 13" descr="SiglaSIP.png"/>
          <p:cNvPicPr>
            <a:picLocks noChangeAspect="1"/>
          </p:cNvPicPr>
          <p:nvPr/>
        </p:nvPicPr>
        <p:blipFill>
          <a:blip r:embed="rId3" cstate="print"/>
          <a:stretch>
            <a:fillRect/>
          </a:stretch>
        </p:blipFill>
        <p:spPr>
          <a:xfrm>
            <a:off x="4000496" y="2040984"/>
            <a:ext cx="3832584" cy="27146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blinds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786058"/>
            <a:ext cx="2643174" cy="1714512"/>
          </a:xfrm>
          <a:effectLst>
            <a:outerShdw blurRad="50800" dist="38100" dir="5400000" algn="t" rotWithShape="0">
              <a:prstClr val="black">
                <a:alpha val="40000"/>
              </a:prstClr>
            </a:outerShdw>
          </a:effectLst>
        </p:spPr>
        <p:txBody>
          <a:bodyPr anchor="t"/>
          <a:lstStyle/>
          <a:p>
            <a:pPr algn="ctr" fontAlgn="auto">
              <a:spcAft>
                <a:spcPts val="0"/>
              </a:spcAft>
              <a:defRPr/>
            </a:pPr>
            <a:r>
              <a:rPr lang="ro-RO" sz="32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rPr>
              <a:t>Strategia </a:t>
            </a:r>
            <a:br>
              <a:rPr lang="ro-RO" sz="32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rPr>
            </a:br>
            <a:r>
              <a:rPr lang="ro-RO" sz="32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rPr>
              <a:t>S.I.P. Județul Hunedoara</a:t>
            </a:r>
            <a:endParaRPr lang="ro-RO" sz="3200" cap="none"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ndParaRPr>
          </a:p>
        </p:txBody>
      </p:sp>
      <p:sp>
        <p:nvSpPr>
          <p:cNvPr id="3" name="Subtitle 2"/>
          <p:cNvSpPr>
            <a:spLocks noGrp="1"/>
          </p:cNvSpPr>
          <p:nvPr>
            <p:ph type="subTitle" idx="1"/>
          </p:nvPr>
        </p:nvSpPr>
        <p:spPr>
          <a:xfrm>
            <a:off x="0" y="4286256"/>
            <a:ext cx="2643174" cy="1101248"/>
          </a:xfrm>
          <a:effectLst>
            <a:outerShdw blurRad="50800" dist="38100" dir="5400000" algn="t" rotWithShape="0">
              <a:prstClr val="black">
                <a:alpha val="40000"/>
              </a:prstClr>
            </a:outerShdw>
          </a:effectLst>
        </p:spPr>
        <p:txBody>
          <a:bodyPr>
            <a:normAutofit/>
          </a:bodyPr>
          <a:lstStyle/>
          <a:p>
            <a:pPr algn="ctr" fontAlgn="auto">
              <a:spcAft>
                <a:spcPts val="0"/>
              </a:spcAft>
              <a:buFont typeface="Wingdings 2"/>
              <a:buNone/>
              <a:defRPr/>
            </a:pPr>
            <a:r>
              <a:rPr lang="ro-RO"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rPr>
              <a:t>2011-2015</a:t>
            </a:r>
            <a:endParaRPr lang="ro-RO"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ndParaRPr>
          </a:p>
        </p:txBody>
      </p:sp>
      <p:pic>
        <p:nvPicPr>
          <p:cNvPr id="6" name="Picture 5" descr="SiglaSIP.png"/>
          <p:cNvPicPr>
            <a:picLocks noChangeAspect="1"/>
          </p:cNvPicPr>
          <p:nvPr/>
        </p:nvPicPr>
        <p:blipFill>
          <a:blip r:embed="rId2" cstate="print"/>
          <a:stretch>
            <a:fillRect/>
          </a:stretch>
        </p:blipFill>
        <p:spPr>
          <a:xfrm>
            <a:off x="214313" y="285750"/>
            <a:ext cx="2286000" cy="1619250"/>
          </a:xfrm>
          <a:prstGeom prst="rect">
            <a:avLst/>
          </a:prstGeom>
          <a:ln>
            <a:noFill/>
          </a:ln>
          <a:effectLst>
            <a:outerShdw blurRad="292100" dist="139700" dir="2700000" algn="tl" rotWithShape="0">
              <a:srgbClr val="333333">
                <a:alpha val="65000"/>
              </a:srgbClr>
            </a:outerShdw>
          </a:effectLst>
        </p:spPr>
      </p:pic>
      <p:sp>
        <p:nvSpPr>
          <p:cNvPr id="8" name="Title 1"/>
          <p:cNvSpPr txBox="1">
            <a:spLocks/>
          </p:cNvSpPr>
          <p:nvPr/>
        </p:nvSpPr>
        <p:spPr>
          <a:xfrm>
            <a:off x="0" y="5500702"/>
            <a:ext cx="2643174" cy="928694"/>
          </a:xfrm>
          <a:prstGeom prst="rect">
            <a:avLst/>
          </a:prstGeom>
          <a:effectLst>
            <a:outerShdw blurRad="50800" dist="38100" dir="5400000" algn="t" rotWithShape="0">
              <a:prstClr val="black">
                <a:alpha val="40000"/>
              </a:prstClr>
            </a:outerShdw>
          </a:effectLst>
        </p:spPr>
        <p:txBody>
          <a:bodyPr lIns="45720" tIns="0" rIns="45720" bIns="0">
            <a:scene3d>
              <a:camera prst="orthographicFront"/>
              <a:lightRig rig="soft" dir="t">
                <a:rot lat="0" lon="0" rev="10800000"/>
              </a:lightRig>
            </a:scene3d>
            <a:sp3d>
              <a:bevelT w="27940" h="12700"/>
              <a:contourClr>
                <a:srgbClr val="DDDDDD"/>
              </a:contourClr>
            </a:sp3d>
          </a:bodyPr>
          <a:lstStyle/>
          <a:p>
            <a:pPr algn="ctr" fontAlgn="auto">
              <a:spcAft>
                <a:spcPts val="0"/>
              </a:spcAft>
              <a:defRPr/>
            </a:pPr>
            <a:r>
              <a:rPr lang="ro-RO" sz="2400" b="1" i="1" spc="150" dirty="0">
                <a:ln w="11430"/>
                <a:solidFill>
                  <a:srgbClr val="F8F8F8"/>
                </a:solidFill>
                <a:effectLst>
                  <a:outerShdw blurRad="25400" algn="tl" rotWithShape="0">
                    <a:srgbClr val="000000">
                      <a:alpha val="43000"/>
                    </a:srgbClr>
                  </a:outerShdw>
                </a:effectLst>
                <a:latin typeface="Calibri" pitchFamily="34" charset="0"/>
                <a:ea typeface="+mj-ea"/>
                <a:cs typeface="+mj-cs"/>
              </a:rPr>
              <a:t>Numai împreună suntem puternici!</a:t>
            </a:r>
            <a:endParaRPr lang="ro-RO" sz="2400" b="1" i="1" spc="150" dirty="0">
              <a:ln w="11430"/>
              <a:solidFill>
                <a:srgbClr val="F8F8F8"/>
              </a:solidFill>
              <a:effectLst>
                <a:outerShdw blurRad="25400" algn="tl" rotWithShape="0">
                  <a:srgbClr val="000000">
                    <a:alpha val="43000"/>
                  </a:srgbClr>
                </a:outerShdw>
              </a:effectLst>
              <a:latin typeface="Calibri" pitchFamily="34" charset="0"/>
              <a:ea typeface="+mj-ea"/>
              <a:cs typeface="+mj-cs"/>
            </a:endParaRPr>
          </a:p>
        </p:txBody>
      </p:sp>
      <p:sp>
        <p:nvSpPr>
          <p:cNvPr id="9" name="Title 1"/>
          <p:cNvSpPr txBox="1">
            <a:spLocks/>
          </p:cNvSpPr>
          <p:nvPr/>
        </p:nvSpPr>
        <p:spPr>
          <a:xfrm>
            <a:off x="2857488" y="928670"/>
            <a:ext cx="6072230" cy="4929222"/>
          </a:xfrm>
          <a:prstGeom prst="rect">
            <a:avLst/>
          </a:prstGeom>
          <a:effectLst>
            <a:outerShdw blurRad="50800" dist="38100" dir="5400000" algn="t" rotWithShape="0">
              <a:prstClr val="black">
                <a:alpha val="40000"/>
              </a:prstClr>
            </a:outerShdw>
          </a:effectLst>
        </p:spPr>
        <p:txBody>
          <a:bodyPr lIns="45720" tIns="0" rIns="45720" bIns="0">
            <a:scene3d>
              <a:camera prst="orthographicFront"/>
              <a:lightRig rig="glow" dir="tl">
                <a:rot lat="0" lon="0" rev="5400000"/>
              </a:lightRig>
            </a:scene3d>
            <a:sp3d contourW="12700">
              <a:bevelT w="25400" h="25400"/>
              <a:contourClr>
                <a:schemeClr val="accent6">
                  <a:shade val="73000"/>
                </a:schemeClr>
              </a:contourClr>
            </a:sp3d>
          </a:bodyPr>
          <a:lstStyle/>
          <a:p>
            <a:pPr algn="ctr" fontAlgn="auto">
              <a:spcAft>
                <a:spcPts val="0"/>
              </a:spcAft>
              <a:defRPr/>
            </a:pPr>
            <a:endParaRPr lang="vi-VN"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Calibri" pitchFamily="34" charset="0"/>
              <a:ea typeface="+mj-ea"/>
              <a:cs typeface="+mj-cs"/>
            </a:endParaRPr>
          </a:p>
          <a:p>
            <a:pPr algn="ctr" fontAlgn="auto">
              <a:spcAft>
                <a:spcPts val="0"/>
              </a:spcAft>
              <a:defRPr/>
            </a:pPr>
            <a:r>
              <a:rPr lang="vi-VN"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Calibri" pitchFamily="34" charset="0"/>
                <a:ea typeface="+mj-ea"/>
                <a:cs typeface="+mj-cs"/>
              </a:rPr>
              <a:t>	</a:t>
            </a:r>
            <a:endParaRPr lang="ro-RO"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Calibri" pitchFamily="34" charset="0"/>
              <a:ea typeface="+mj-ea"/>
              <a:cs typeface="+mj-cs"/>
            </a:endParaRPr>
          </a:p>
          <a:p>
            <a:pPr algn="ctr" fontAlgn="auto">
              <a:spcAft>
                <a:spcPts val="0"/>
              </a:spcAft>
              <a:defRPr/>
            </a:pPr>
            <a:endParaRPr lang="ro-RO"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Calibri" pitchFamily="34" charset="0"/>
              <a:ea typeface="+mj-ea"/>
              <a:cs typeface="+mj-cs"/>
            </a:endParaRPr>
          </a:p>
          <a:p>
            <a:pPr algn="ctr" fontAlgn="auto">
              <a:spcAft>
                <a:spcPts val="0"/>
              </a:spcAft>
              <a:defRPr/>
            </a:pPr>
            <a:r>
              <a:rPr lang="vi-VN"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Calibri" pitchFamily="34" charset="0"/>
                <a:ea typeface="+mj-ea"/>
                <a:cs typeface="+mj-cs"/>
              </a:rPr>
              <a:t>Păstrarea </a:t>
            </a:r>
            <a:r>
              <a:rPr lang="vi-VN"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Calibri" pitchFamily="34" charset="0"/>
                <a:ea typeface="+mj-ea"/>
                <a:cs typeface="+mj-cs"/>
              </a:rPr>
              <a:t>şi îmbunătăţirea capacităţii organizaţiei de a apăra drepturile prevăzute în legislaţia naţională, în pactele, tratatele şi convenţiile internaţionale ratificate de România sau la care România este parte, precum şi în contractele colective de muncă aplicabile, şi promovarea intereselor profesionale, economice, sociale, culturale şi sportive ale membrilor săi.</a:t>
            </a:r>
            <a:endParaRPr lang="ro-RO"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Calibri" pitchFamily="34" charset="0"/>
              <a:ea typeface="+mj-ea"/>
              <a:cs typeface="+mj-cs"/>
            </a:endParaRPr>
          </a:p>
        </p:txBody>
      </p:sp>
      <p:sp>
        <p:nvSpPr>
          <p:cNvPr id="10" name="Rectangle 9"/>
          <p:cNvSpPr/>
          <p:nvPr/>
        </p:nvSpPr>
        <p:spPr>
          <a:xfrm>
            <a:off x="2643174" y="428604"/>
            <a:ext cx="6500826" cy="646331"/>
          </a:xfrm>
          <a:prstGeom prst="rect">
            <a:avLst/>
          </a:prstGeom>
        </p:spPr>
        <p:txBody>
          <a:bodyPr>
            <a:spAutoFit/>
          </a:bodyPr>
          <a:lstStyle/>
          <a:p>
            <a:pPr algn="ctr" fontAlgn="auto">
              <a:spcAft>
                <a:spcPts val="0"/>
              </a:spcAft>
              <a:defRPr/>
            </a:pPr>
            <a:r>
              <a:rPr lang="vi-VN"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cs typeface="+mn-cs"/>
              </a:rPr>
              <a:t>Misiune</a:t>
            </a:r>
          </a:p>
        </p:txBody>
      </p:sp>
    </p:spTree>
  </p:cSld>
  <p:clrMapOvr>
    <a:masterClrMapping/>
  </p:clrMapOvr>
  <p:transition>
    <p:blinds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786058"/>
            <a:ext cx="2643174" cy="1714512"/>
          </a:xfrm>
          <a:effectLst>
            <a:outerShdw blurRad="50800" dist="38100" dir="5400000" algn="t" rotWithShape="0">
              <a:prstClr val="black">
                <a:alpha val="40000"/>
              </a:prstClr>
            </a:outerShdw>
          </a:effectLst>
        </p:spPr>
        <p:txBody>
          <a:bodyPr anchor="t"/>
          <a:lstStyle/>
          <a:p>
            <a:pPr algn="ctr" fontAlgn="auto">
              <a:spcAft>
                <a:spcPts val="0"/>
              </a:spcAft>
              <a:defRPr/>
            </a:pPr>
            <a:r>
              <a:rPr lang="ro-RO" sz="32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rPr>
              <a:t>Strategia </a:t>
            </a:r>
            <a:br>
              <a:rPr lang="ro-RO" sz="32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rPr>
            </a:br>
            <a:r>
              <a:rPr lang="ro-RO" sz="32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rPr>
              <a:t>S.I.P. Județul Hunedoara</a:t>
            </a:r>
            <a:endParaRPr lang="ro-RO" sz="3200" cap="none"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ndParaRPr>
          </a:p>
        </p:txBody>
      </p:sp>
      <p:sp>
        <p:nvSpPr>
          <p:cNvPr id="3" name="Subtitle 2"/>
          <p:cNvSpPr>
            <a:spLocks noGrp="1"/>
          </p:cNvSpPr>
          <p:nvPr>
            <p:ph type="subTitle" idx="1"/>
          </p:nvPr>
        </p:nvSpPr>
        <p:spPr>
          <a:xfrm>
            <a:off x="0" y="4286256"/>
            <a:ext cx="2643174" cy="1101248"/>
          </a:xfrm>
          <a:effectLst>
            <a:outerShdw blurRad="50800" dist="38100" dir="5400000" algn="t" rotWithShape="0">
              <a:prstClr val="black">
                <a:alpha val="40000"/>
              </a:prstClr>
            </a:outerShdw>
          </a:effectLst>
        </p:spPr>
        <p:txBody>
          <a:bodyPr>
            <a:normAutofit/>
          </a:bodyPr>
          <a:lstStyle/>
          <a:p>
            <a:pPr algn="ctr" fontAlgn="auto">
              <a:spcAft>
                <a:spcPts val="0"/>
              </a:spcAft>
              <a:buFont typeface="Wingdings 2"/>
              <a:buNone/>
              <a:defRPr/>
            </a:pPr>
            <a:r>
              <a:rPr lang="ro-RO"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rPr>
              <a:t>2011-2015</a:t>
            </a:r>
            <a:endParaRPr lang="ro-RO"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ndParaRPr>
          </a:p>
        </p:txBody>
      </p:sp>
      <p:pic>
        <p:nvPicPr>
          <p:cNvPr id="6" name="Picture 5" descr="SiglaSIP.png"/>
          <p:cNvPicPr>
            <a:picLocks noChangeAspect="1"/>
          </p:cNvPicPr>
          <p:nvPr/>
        </p:nvPicPr>
        <p:blipFill>
          <a:blip r:embed="rId2" cstate="print"/>
          <a:stretch>
            <a:fillRect/>
          </a:stretch>
        </p:blipFill>
        <p:spPr>
          <a:xfrm>
            <a:off x="214313" y="285750"/>
            <a:ext cx="2286000" cy="1619250"/>
          </a:xfrm>
          <a:prstGeom prst="rect">
            <a:avLst/>
          </a:prstGeom>
          <a:ln>
            <a:noFill/>
          </a:ln>
          <a:effectLst>
            <a:outerShdw blurRad="292100" dist="139700" dir="2700000" algn="tl" rotWithShape="0">
              <a:srgbClr val="333333">
                <a:alpha val="65000"/>
              </a:srgbClr>
            </a:outerShdw>
          </a:effectLst>
        </p:spPr>
      </p:pic>
      <p:sp>
        <p:nvSpPr>
          <p:cNvPr id="8" name="Title 1"/>
          <p:cNvSpPr txBox="1">
            <a:spLocks/>
          </p:cNvSpPr>
          <p:nvPr/>
        </p:nvSpPr>
        <p:spPr>
          <a:xfrm>
            <a:off x="0" y="5500702"/>
            <a:ext cx="2643174" cy="928694"/>
          </a:xfrm>
          <a:prstGeom prst="rect">
            <a:avLst/>
          </a:prstGeom>
          <a:effectLst>
            <a:outerShdw blurRad="50800" dist="38100" dir="5400000" algn="t" rotWithShape="0">
              <a:prstClr val="black">
                <a:alpha val="40000"/>
              </a:prstClr>
            </a:outerShdw>
          </a:effectLst>
        </p:spPr>
        <p:txBody>
          <a:bodyPr lIns="45720" tIns="0" rIns="45720" bIns="0">
            <a:scene3d>
              <a:camera prst="orthographicFront"/>
              <a:lightRig rig="soft" dir="t">
                <a:rot lat="0" lon="0" rev="10800000"/>
              </a:lightRig>
            </a:scene3d>
            <a:sp3d>
              <a:bevelT w="27940" h="12700"/>
              <a:contourClr>
                <a:srgbClr val="DDDDDD"/>
              </a:contourClr>
            </a:sp3d>
          </a:bodyPr>
          <a:lstStyle/>
          <a:p>
            <a:pPr algn="ctr" fontAlgn="auto">
              <a:spcAft>
                <a:spcPts val="0"/>
              </a:spcAft>
              <a:defRPr/>
            </a:pPr>
            <a:r>
              <a:rPr lang="ro-RO" sz="2400" b="1" i="1" spc="150" dirty="0">
                <a:ln w="11430"/>
                <a:solidFill>
                  <a:srgbClr val="F8F8F8"/>
                </a:solidFill>
                <a:effectLst>
                  <a:outerShdw blurRad="25400" algn="tl" rotWithShape="0">
                    <a:srgbClr val="000000">
                      <a:alpha val="43000"/>
                    </a:srgbClr>
                  </a:outerShdw>
                </a:effectLst>
                <a:latin typeface="Calibri" pitchFamily="34" charset="0"/>
                <a:ea typeface="+mj-ea"/>
                <a:cs typeface="+mj-cs"/>
              </a:rPr>
              <a:t>Numai împreună suntem puternici!</a:t>
            </a:r>
            <a:endParaRPr lang="ro-RO" sz="2400" b="1" i="1" spc="150" dirty="0">
              <a:ln w="11430"/>
              <a:solidFill>
                <a:srgbClr val="F8F8F8"/>
              </a:solidFill>
              <a:effectLst>
                <a:outerShdw blurRad="25400" algn="tl" rotWithShape="0">
                  <a:srgbClr val="000000">
                    <a:alpha val="43000"/>
                  </a:srgbClr>
                </a:outerShdw>
              </a:effectLst>
              <a:latin typeface="Calibri" pitchFamily="34" charset="0"/>
              <a:ea typeface="+mj-ea"/>
              <a:cs typeface="+mj-cs"/>
            </a:endParaRPr>
          </a:p>
        </p:txBody>
      </p:sp>
      <p:sp>
        <p:nvSpPr>
          <p:cNvPr id="7" name="Title 1"/>
          <p:cNvSpPr txBox="1">
            <a:spLocks/>
          </p:cNvSpPr>
          <p:nvPr/>
        </p:nvSpPr>
        <p:spPr>
          <a:xfrm>
            <a:off x="3786182" y="1285860"/>
            <a:ext cx="5143536" cy="1357322"/>
          </a:xfrm>
          <a:prstGeom prst="rect">
            <a:avLst/>
          </a:prstGeom>
          <a:effectLst>
            <a:outerShdw blurRad="50800" dist="38100" dir="5400000" algn="t" rotWithShape="0">
              <a:prstClr val="black">
                <a:alpha val="40000"/>
              </a:prstClr>
            </a:outerShdw>
          </a:effectLst>
        </p:spPr>
        <p:txBody>
          <a:bodyPr lIns="45720" tIns="0" rIns="45720" bIns="0">
            <a:scene3d>
              <a:camera prst="orthographicFront"/>
              <a:lightRig rig="glow" dir="tl">
                <a:rot lat="0" lon="0" rev="5400000"/>
              </a:lightRig>
            </a:scene3d>
            <a:sp3d contourW="12700">
              <a:bevelT w="25400" h="25400"/>
              <a:contourClr>
                <a:schemeClr val="accent6">
                  <a:shade val="73000"/>
                </a:schemeClr>
              </a:contourClr>
            </a:sp3d>
          </a:bodyPr>
          <a:lstStyle/>
          <a:p>
            <a:pPr fontAlgn="auto">
              <a:spcAft>
                <a:spcPts val="0"/>
              </a:spcAft>
              <a:defRPr/>
            </a:pPr>
            <a:r>
              <a:rPr lang="vi-VN" b="1" dirty="0">
                <a:ln w="11430"/>
                <a:solidFill>
                  <a:srgbClr val="FFC000"/>
                </a:solidFill>
                <a:effectLst>
                  <a:outerShdw blurRad="80000" dist="40000" dir="5040000" algn="tl">
                    <a:srgbClr val="000000">
                      <a:alpha val="30000"/>
                    </a:srgbClr>
                  </a:outerShdw>
                </a:effectLst>
                <a:latin typeface="Calibri" pitchFamily="34" charset="0"/>
                <a:ea typeface="+mj-ea"/>
                <a:cs typeface="+mj-cs"/>
              </a:rPr>
              <a:t>Desfăşurarea activităţilor specifice domeniului sindical astfel încât organizaţia să răspundă cât mai eficient la problemele generate de noul cadru legislativ.</a:t>
            </a:r>
            <a:endParaRPr lang="ro-RO" b="1" dirty="0">
              <a:ln w="11430"/>
              <a:solidFill>
                <a:srgbClr val="FFC000"/>
              </a:solidFill>
              <a:effectLst>
                <a:outerShdw blurRad="80000" dist="40000" dir="5040000" algn="tl">
                  <a:srgbClr val="000000">
                    <a:alpha val="30000"/>
                  </a:srgbClr>
                </a:outerShdw>
              </a:effectLst>
              <a:latin typeface="Calibri" pitchFamily="34" charset="0"/>
              <a:ea typeface="+mj-ea"/>
              <a:cs typeface="+mj-cs"/>
            </a:endParaRPr>
          </a:p>
        </p:txBody>
      </p:sp>
      <p:sp>
        <p:nvSpPr>
          <p:cNvPr id="9" name="Rectangle 8"/>
          <p:cNvSpPr/>
          <p:nvPr/>
        </p:nvSpPr>
        <p:spPr>
          <a:xfrm>
            <a:off x="2643174" y="428604"/>
            <a:ext cx="6500826" cy="646331"/>
          </a:xfrm>
          <a:prstGeom prst="rect">
            <a:avLst/>
          </a:prstGeom>
        </p:spPr>
        <p:txBody>
          <a:bodyPr>
            <a:spAutoFit/>
          </a:bodyPr>
          <a:lstStyle/>
          <a:p>
            <a:pPr algn="ctr" fontAlgn="auto">
              <a:spcAft>
                <a:spcPts val="0"/>
              </a:spcAft>
              <a:defRPr/>
            </a:pPr>
            <a:r>
              <a:rPr lang="vi-VN"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cs typeface="+mn-cs"/>
              </a:rPr>
              <a:t>Obiective</a:t>
            </a:r>
            <a:endParaRPr lang="vi-VN"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cs typeface="+mn-cs"/>
            </a:endParaRPr>
          </a:p>
        </p:txBody>
      </p:sp>
      <p:sp>
        <p:nvSpPr>
          <p:cNvPr id="10" name="Rectangle 9"/>
          <p:cNvSpPr/>
          <p:nvPr/>
        </p:nvSpPr>
        <p:spPr>
          <a:xfrm>
            <a:off x="2786050" y="1383580"/>
            <a:ext cx="1000132" cy="923330"/>
          </a:xfrm>
          <a:prstGeom prst="rect">
            <a:avLst/>
          </a:prstGeom>
        </p:spPr>
        <p:txBody>
          <a:bodyPr>
            <a:spAutoFit/>
            <a:scene3d>
              <a:camera prst="orthographicFront">
                <a:rot lat="0" lon="0" rev="0"/>
              </a:camera>
              <a:lightRig rig="contrasting" dir="t">
                <a:rot lat="0" lon="0" rev="4500000"/>
              </a:lightRig>
            </a:scene3d>
            <a:sp3d extrusionH="57150" contourW="6350" prstMaterial="metal">
              <a:bevelT w="127000" h="31750" prst="artDeco"/>
              <a:contourClr>
                <a:schemeClr val="accent1">
                  <a:shade val="75000"/>
                </a:schemeClr>
              </a:contourClr>
            </a:sp3d>
          </a:bodyPr>
          <a:lstStyle/>
          <a:p>
            <a:pPr fontAlgn="auto">
              <a:spcBef>
                <a:spcPts val="0"/>
              </a:spcBef>
              <a:spcAft>
                <a:spcPts val="0"/>
              </a:spcAft>
              <a:defRPr/>
            </a:pPr>
            <a:r>
              <a:rPr lang="vi-VN" sz="5400" b="1" cap="all" dirty="0">
                <a:ln w="0"/>
                <a:solidFill>
                  <a:srgbClr val="0070C0"/>
                </a:solidFill>
                <a:effectLst>
                  <a:outerShdw blurRad="38100" dist="38100" dir="2700000" algn="tl">
                    <a:srgbClr val="000000">
                      <a:alpha val="43137"/>
                    </a:srgbClr>
                  </a:outerShdw>
                  <a:reflection blurRad="12700" stA="50000" endPos="50000" dist="5000" dir="5400000" sy="-100000" rotWithShape="0"/>
                </a:effectLst>
                <a:latin typeface="Calibri" pitchFamily="34" charset="0"/>
                <a:cs typeface="+mn-cs"/>
              </a:rPr>
              <a:t>O1</a:t>
            </a:r>
            <a:r>
              <a:rPr lang="vi-VN" sz="3200" b="1" cap="all" dirty="0">
                <a:ln w="0"/>
                <a:solidFill>
                  <a:srgbClr val="0070C0"/>
                </a:solidFill>
                <a:effectLst>
                  <a:reflection blurRad="12700" stA="50000" endPos="50000" dist="5000" dir="5400000" sy="-100000" rotWithShape="0"/>
                </a:effectLst>
                <a:latin typeface="Calibri" pitchFamily="34" charset="0"/>
                <a:cs typeface="+mn-cs"/>
              </a:rPr>
              <a:t> </a:t>
            </a:r>
            <a:endParaRPr lang="ro-RO" sz="3200" b="1" cap="all" dirty="0">
              <a:ln w="0"/>
              <a:solidFill>
                <a:srgbClr val="0070C0"/>
              </a:solidFill>
              <a:effectLst>
                <a:reflection blurRad="12700" stA="50000" endPos="50000" dist="5000" dir="5400000" sy="-100000" rotWithShape="0"/>
              </a:effectLst>
              <a:latin typeface="+mn-lt"/>
              <a:cs typeface="+mn-cs"/>
            </a:endParaRPr>
          </a:p>
        </p:txBody>
      </p:sp>
      <p:sp>
        <p:nvSpPr>
          <p:cNvPr id="11" name="Title 1"/>
          <p:cNvSpPr txBox="1">
            <a:spLocks/>
          </p:cNvSpPr>
          <p:nvPr/>
        </p:nvSpPr>
        <p:spPr>
          <a:xfrm>
            <a:off x="3808760" y="2586560"/>
            <a:ext cx="5143536" cy="1026414"/>
          </a:xfrm>
          <a:prstGeom prst="rect">
            <a:avLst/>
          </a:prstGeom>
          <a:effectLst>
            <a:outerShdw blurRad="50800" dist="38100" dir="5400000" algn="t" rotWithShape="0">
              <a:prstClr val="black">
                <a:alpha val="40000"/>
              </a:prstClr>
            </a:outerShdw>
          </a:effectLst>
        </p:spPr>
        <p:txBody>
          <a:bodyPr lIns="45720" tIns="0" rIns="45720" bIns="0">
            <a:scene3d>
              <a:camera prst="orthographicFront"/>
              <a:lightRig rig="glow" dir="tl">
                <a:rot lat="0" lon="0" rev="5400000"/>
              </a:lightRig>
            </a:scene3d>
            <a:sp3d contourW="12700">
              <a:bevelT w="25400" h="25400"/>
              <a:contourClr>
                <a:schemeClr val="accent6">
                  <a:shade val="73000"/>
                </a:schemeClr>
              </a:contourClr>
            </a:sp3d>
          </a:bodyPr>
          <a:lstStyle/>
          <a:p>
            <a:pPr fontAlgn="auto">
              <a:spcAft>
                <a:spcPts val="0"/>
              </a:spcAft>
              <a:defRPr/>
            </a:pPr>
            <a:r>
              <a:rPr lang="vi-VN" b="1" dirty="0">
                <a:ln w="11430"/>
                <a:solidFill>
                  <a:srgbClr val="FFC000"/>
                </a:solidFill>
                <a:effectLst>
                  <a:outerShdw blurRad="80000" dist="40000" dir="5040000" algn="tl">
                    <a:srgbClr val="000000">
                      <a:alpha val="30000"/>
                    </a:srgbClr>
                  </a:outerShdw>
                </a:effectLst>
                <a:latin typeface="Calibri" pitchFamily="34" charset="0"/>
                <a:ea typeface="+mj-ea"/>
                <a:cs typeface="+mj-cs"/>
              </a:rPr>
              <a:t>Creşterea capacităţii de dialog şi negociere a S.I.P. Judeţul Hunedoara la nivel local, județean, național și internațional.</a:t>
            </a:r>
            <a:endParaRPr lang="ro-RO" b="1" dirty="0">
              <a:ln w="11430"/>
              <a:solidFill>
                <a:srgbClr val="FFC000"/>
              </a:solidFill>
              <a:effectLst>
                <a:outerShdw blurRad="80000" dist="40000" dir="5040000" algn="tl">
                  <a:srgbClr val="000000">
                    <a:alpha val="30000"/>
                  </a:srgbClr>
                </a:outerShdw>
              </a:effectLst>
              <a:latin typeface="Calibri" pitchFamily="34" charset="0"/>
              <a:ea typeface="+mj-ea"/>
              <a:cs typeface="+mj-cs"/>
            </a:endParaRPr>
          </a:p>
        </p:txBody>
      </p:sp>
      <p:sp>
        <p:nvSpPr>
          <p:cNvPr id="12" name="Rectangle 11"/>
          <p:cNvSpPr/>
          <p:nvPr/>
        </p:nvSpPr>
        <p:spPr>
          <a:xfrm>
            <a:off x="2834910" y="2530115"/>
            <a:ext cx="1000132" cy="923330"/>
          </a:xfrm>
          <a:prstGeom prst="rect">
            <a:avLst/>
          </a:prstGeom>
        </p:spPr>
        <p:txBody>
          <a:bodyPr>
            <a:spAutoFit/>
            <a:scene3d>
              <a:camera prst="orthographicFront">
                <a:rot lat="0" lon="0" rev="0"/>
              </a:camera>
              <a:lightRig rig="contrasting" dir="t">
                <a:rot lat="0" lon="0" rev="4500000"/>
              </a:lightRig>
            </a:scene3d>
            <a:sp3d extrusionH="57150" contourW="6350" prstMaterial="metal">
              <a:bevelT w="127000" h="31750" prst="artDeco"/>
              <a:contourClr>
                <a:schemeClr val="accent1">
                  <a:shade val="75000"/>
                </a:schemeClr>
              </a:contourClr>
            </a:sp3d>
          </a:bodyPr>
          <a:lstStyle/>
          <a:p>
            <a:pPr fontAlgn="auto">
              <a:spcBef>
                <a:spcPts val="0"/>
              </a:spcBef>
              <a:spcAft>
                <a:spcPts val="0"/>
              </a:spcAft>
              <a:defRPr/>
            </a:pPr>
            <a:r>
              <a:rPr lang="vi-VN" sz="5400" b="1" cap="all" dirty="0">
                <a:ln w="0"/>
                <a:solidFill>
                  <a:srgbClr val="0070C0"/>
                </a:solidFill>
                <a:effectLst>
                  <a:outerShdw blurRad="38100" dist="38100" dir="2700000" algn="tl">
                    <a:srgbClr val="000000">
                      <a:alpha val="43137"/>
                    </a:srgbClr>
                  </a:outerShdw>
                  <a:reflection blurRad="12700" stA="50000" endPos="50000" dist="5000" dir="5400000" sy="-100000" rotWithShape="0"/>
                </a:effectLst>
                <a:latin typeface="Calibri" pitchFamily="34" charset="0"/>
                <a:cs typeface="+mn-cs"/>
              </a:rPr>
              <a:t>O</a:t>
            </a:r>
            <a:r>
              <a:rPr lang="ro-RO" sz="5400" b="1" cap="all" dirty="0">
                <a:ln w="0"/>
                <a:solidFill>
                  <a:srgbClr val="0070C0"/>
                </a:solidFill>
                <a:effectLst>
                  <a:outerShdw blurRad="38100" dist="38100" dir="2700000" algn="tl">
                    <a:srgbClr val="000000">
                      <a:alpha val="43137"/>
                    </a:srgbClr>
                  </a:outerShdw>
                  <a:reflection blurRad="12700" stA="50000" endPos="50000" dist="5000" dir="5400000" sy="-100000" rotWithShape="0"/>
                </a:effectLst>
                <a:latin typeface="Calibri" pitchFamily="34" charset="0"/>
                <a:cs typeface="+mn-cs"/>
              </a:rPr>
              <a:t>2</a:t>
            </a:r>
            <a:r>
              <a:rPr lang="vi-VN" sz="3200" b="1" cap="all" dirty="0">
                <a:ln w="0"/>
                <a:solidFill>
                  <a:srgbClr val="0070C0"/>
                </a:solidFill>
                <a:effectLst>
                  <a:reflection blurRad="12700" stA="50000" endPos="50000" dist="5000" dir="5400000" sy="-100000" rotWithShape="0"/>
                </a:effectLst>
                <a:latin typeface="Calibri" pitchFamily="34" charset="0"/>
                <a:cs typeface="+mn-cs"/>
              </a:rPr>
              <a:t> </a:t>
            </a:r>
            <a:endParaRPr lang="ro-RO" sz="3200" b="1" cap="all" dirty="0">
              <a:ln w="0"/>
              <a:solidFill>
                <a:srgbClr val="0070C0"/>
              </a:solidFill>
              <a:effectLst>
                <a:reflection blurRad="12700" stA="50000" endPos="50000" dist="5000" dir="5400000" sy="-100000" rotWithShape="0"/>
              </a:effectLst>
              <a:latin typeface="+mn-lt"/>
              <a:cs typeface="+mn-cs"/>
            </a:endParaRPr>
          </a:p>
        </p:txBody>
      </p:sp>
      <p:sp>
        <p:nvSpPr>
          <p:cNvPr id="13" name="Title 1"/>
          <p:cNvSpPr txBox="1">
            <a:spLocks/>
          </p:cNvSpPr>
          <p:nvPr/>
        </p:nvSpPr>
        <p:spPr>
          <a:xfrm>
            <a:off x="3853707" y="3635375"/>
            <a:ext cx="5143536" cy="1285884"/>
          </a:xfrm>
          <a:prstGeom prst="rect">
            <a:avLst/>
          </a:prstGeom>
          <a:effectLst>
            <a:outerShdw blurRad="50800" dist="38100" dir="5400000" algn="t" rotWithShape="0">
              <a:prstClr val="black">
                <a:alpha val="40000"/>
              </a:prstClr>
            </a:outerShdw>
          </a:effectLst>
        </p:spPr>
        <p:txBody>
          <a:bodyPr lIns="45720" tIns="0" rIns="45720" bIns="0">
            <a:scene3d>
              <a:camera prst="orthographicFront"/>
              <a:lightRig rig="glow" dir="tl">
                <a:rot lat="0" lon="0" rev="5400000"/>
              </a:lightRig>
            </a:scene3d>
            <a:sp3d contourW="12700">
              <a:bevelT w="25400" h="25400"/>
              <a:contourClr>
                <a:schemeClr val="accent6">
                  <a:shade val="73000"/>
                </a:schemeClr>
              </a:contourClr>
            </a:sp3d>
          </a:bodyPr>
          <a:lstStyle/>
          <a:p>
            <a:pPr fontAlgn="auto">
              <a:spcAft>
                <a:spcPts val="0"/>
              </a:spcAft>
              <a:defRPr/>
            </a:pPr>
            <a:r>
              <a:rPr lang="vi-VN" b="1" dirty="0">
                <a:ln w="11430"/>
                <a:solidFill>
                  <a:srgbClr val="FFC000"/>
                </a:solidFill>
                <a:effectLst>
                  <a:outerShdw blurRad="80000" dist="40000" dir="5040000" algn="tl">
                    <a:srgbClr val="000000">
                      <a:alpha val="30000"/>
                    </a:srgbClr>
                  </a:outerShdw>
                </a:effectLst>
                <a:latin typeface="Calibri" pitchFamily="34" charset="0"/>
                <a:ea typeface="+mj-ea"/>
                <a:cs typeface="+mj-cs"/>
              </a:rPr>
              <a:t>Colaborarea şi consultarea reciprocă, pe principii de egalitate şi independenţă, cu toate forţele sociale şi politice pentru promovarea intereselor membrilor de sindicat.</a:t>
            </a:r>
            <a:endParaRPr lang="ro-RO" b="1" dirty="0">
              <a:ln w="11430"/>
              <a:solidFill>
                <a:srgbClr val="FFC000"/>
              </a:solidFill>
              <a:effectLst>
                <a:outerShdw blurRad="80000" dist="40000" dir="5040000" algn="tl">
                  <a:srgbClr val="000000">
                    <a:alpha val="30000"/>
                  </a:srgbClr>
                </a:outerShdw>
              </a:effectLst>
              <a:latin typeface="Calibri" pitchFamily="34" charset="0"/>
              <a:ea typeface="+mj-ea"/>
              <a:cs typeface="+mj-cs"/>
            </a:endParaRPr>
          </a:p>
        </p:txBody>
      </p:sp>
      <p:sp>
        <p:nvSpPr>
          <p:cNvPr id="14" name="Rectangle 13"/>
          <p:cNvSpPr/>
          <p:nvPr/>
        </p:nvSpPr>
        <p:spPr>
          <a:xfrm>
            <a:off x="2838614" y="3744384"/>
            <a:ext cx="1000132" cy="923330"/>
          </a:xfrm>
          <a:prstGeom prst="rect">
            <a:avLst/>
          </a:prstGeom>
        </p:spPr>
        <p:txBody>
          <a:bodyPr>
            <a:spAutoFit/>
            <a:scene3d>
              <a:camera prst="orthographicFront">
                <a:rot lat="0" lon="0" rev="0"/>
              </a:camera>
              <a:lightRig rig="contrasting" dir="t">
                <a:rot lat="0" lon="0" rev="4500000"/>
              </a:lightRig>
            </a:scene3d>
            <a:sp3d extrusionH="57150" contourW="6350" prstMaterial="metal">
              <a:bevelT w="127000" h="31750" prst="artDeco"/>
              <a:contourClr>
                <a:schemeClr val="accent1">
                  <a:shade val="75000"/>
                </a:schemeClr>
              </a:contourClr>
            </a:sp3d>
          </a:bodyPr>
          <a:lstStyle/>
          <a:p>
            <a:pPr fontAlgn="auto">
              <a:spcBef>
                <a:spcPts val="0"/>
              </a:spcBef>
              <a:spcAft>
                <a:spcPts val="0"/>
              </a:spcAft>
              <a:defRPr/>
            </a:pPr>
            <a:r>
              <a:rPr lang="vi-VN" sz="5400" b="1" cap="all" dirty="0">
                <a:ln w="0"/>
                <a:solidFill>
                  <a:srgbClr val="0070C0"/>
                </a:solidFill>
                <a:effectLst>
                  <a:outerShdw blurRad="38100" dist="38100" dir="2700000" algn="tl">
                    <a:srgbClr val="000000">
                      <a:alpha val="43137"/>
                    </a:srgbClr>
                  </a:outerShdw>
                  <a:reflection blurRad="12700" stA="50000" endPos="50000" dist="5000" dir="5400000" sy="-100000" rotWithShape="0"/>
                </a:effectLst>
                <a:latin typeface="Calibri" pitchFamily="34" charset="0"/>
                <a:cs typeface="+mn-cs"/>
              </a:rPr>
              <a:t>O</a:t>
            </a:r>
            <a:r>
              <a:rPr lang="ro-RO" sz="5400" b="1" cap="all" dirty="0">
                <a:ln w="0"/>
                <a:solidFill>
                  <a:srgbClr val="0070C0"/>
                </a:solidFill>
                <a:effectLst>
                  <a:outerShdw blurRad="38100" dist="38100" dir="2700000" algn="tl">
                    <a:srgbClr val="000000">
                      <a:alpha val="43137"/>
                    </a:srgbClr>
                  </a:outerShdw>
                  <a:reflection blurRad="12700" stA="50000" endPos="50000" dist="5000" dir="5400000" sy="-100000" rotWithShape="0"/>
                </a:effectLst>
                <a:latin typeface="Calibri" pitchFamily="34" charset="0"/>
                <a:cs typeface="+mn-cs"/>
              </a:rPr>
              <a:t>3</a:t>
            </a:r>
            <a:r>
              <a:rPr lang="vi-VN" sz="3200" b="1" cap="all" dirty="0">
                <a:ln w="0"/>
                <a:solidFill>
                  <a:srgbClr val="0070C0"/>
                </a:solidFill>
                <a:effectLst>
                  <a:reflection blurRad="12700" stA="50000" endPos="50000" dist="5000" dir="5400000" sy="-100000" rotWithShape="0"/>
                </a:effectLst>
                <a:latin typeface="Calibri" pitchFamily="34" charset="0"/>
                <a:cs typeface="+mn-cs"/>
              </a:rPr>
              <a:t> </a:t>
            </a:r>
            <a:endParaRPr lang="ro-RO" sz="3200" b="1" cap="all" dirty="0">
              <a:ln w="0"/>
              <a:solidFill>
                <a:srgbClr val="0070C0"/>
              </a:solidFill>
              <a:effectLst>
                <a:reflection blurRad="12700" stA="50000" endPos="50000" dist="5000" dir="5400000" sy="-100000" rotWithShape="0"/>
              </a:effectLst>
              <a:latin typeface="+mn-lt"/>
              <a:cs typeface="+mn-cs"/>
            </a:endParaRPr>
          </a:p>
        </p:txBody>
      </p:sp>
      <p:sp>
        <p:nvSpPr>
          <p:cNvPr id="15" name="Title 1"/>
          <p:cNvSpPr txBox="1">
            <a:spLocks/>
          </p:cNvSpPr>
          <p:nvPr/>
        </p:nvSpPr>
        <p:spPr>
          <a:xfrm>
            <a:off x="3842627" y="4973823"/>
            <a:ext cx="5143536" cy="688452"/>
          </a:xfrm>
          <a:prstGeom prst="rect">
            <a:avLst/>
          </a:prstGeom>
          <a:effectLst>
            <a:outerShdw blurRad="50800" dist="38100" dir="5400000" algn="t" rotWithShape="0">
              <a:prstClr val="black">
                <a:alpha val="40000"/>
              </a:prstClr>
            </a:outerShdw>
          </a:effectLst>
        </p:spPr>
        <p:txBody>
          <a:bodyPr lIns="45720" tIns="0" rIns="45720" bIns="0">
            <a:scene3d>
              <a:camera prst="orthographicFront"/>
              <a:lightRig rig="glow" dir="tl">
                <a:rot lat="0" lon="0" rev="5400000"/>
              </a:lightRig>
            </a:scene3d>
            <a:sp3d contourW="12700">
              <a:bevelT w="25400" h="25400"/>
              <a:contourClr>
                <a:schemeClr val="accent6">
                  <a:shade val="73000"/>
                </a:schemeClr>
              </a:contourClr>
            </a:sp3d>
          </a:bodyPr>
          <a:lstStyle/>
          <a:p>
            <a:pPr fontAlgn="auto">
              <a:spcAft>
                <a:spcPts val="0"/>
              </a:spcAft>
              <a:defRPr/>
            </a:pPr>
            <a:r>
              <a:rPr lang="pt-BR" b="1" dirty="0">
                <a:ln w="11430"/>
                <a:solidFill>
                  <a:srgbClr val="FFC000"/>
                </a:solidFill>
                <a:effectLst>
                  <a:outerShdw blurRad="80000" dist="40000" dir="5040000" algn="tl">
                    <a:srgbClr val="000000">
                      <a:alpha val="30000"/>
                    </a:srgbClr>
                  </a:outerShdw>
                </a:effectLst>
                <a:latin typeface="Calibri" pitchFamily="34" charset="0"/>
                <a:ea typeface="+mj-ea"/>
                <a:cs typeface="+mj-cs"/>
              </a:rPr>
              <a:t>Dezvoltarea compartimentelor existente, administrativ-secretariat, contabilitate, juridic, C.A.R.</a:t>
            </a:r>
            <a:endParaRPr lang="ro-RO" b="1" dirty="0">
              <a:ln w="11430"/>
              <a:solidFill>
                <a:srgbClr val="FFC000"/>
              </a:solidFill>
              <a:effectLst>
                <a:outerShdw blurRad="80000" dist="40000" dir="5040000" algn="tl">
                  <a:srgbClr val="000000">
                    <a:alpha val="30000"/>
                  </a:srgbClr>
                </a:outerShdw>
              </a:effectLst>
              <a:latin typeface="Calibri" pitchFamily="34" charset="0"/>
              <a:ea typeface="+mj-ea"/>
              <a:cs typeface="+mj-cs"/>
            </a:endParaRPr>
          </a:p>
        </p:txBody>
      </p:sp>
      <p:sp>
        <p:nvSpPr>
          <p:cNvPr id="16" name="Rectangle 15"/>
          <p:cNvSpPr/>
          <p:nvPr/>
        </p:nvSpPr>
        <p:spPr>
          <a:xfrm>
            <a:off x="2868777" y="4781910"/>
            <a:ext cx="1000132" cy="923330"/>
          </a:xfrm>
          <a:prstGeom prst="rect">
            <a:avLst/>
          </a:prstGeom>
        </p:spPr>
        <p:txBody>
          <a:bodyPr>
            <a:spAutoFit/>
            <a:scene3d>
              <a:camera prst="orthographicFront">
                <a:rot lat="0" lon="0" rev="0"/>
              </a:camera>
              <a:lightRig rig="contrasting" dir="t">
                <a:rot lat="0" lon="0" rev="4500000"/>
              </a:lightRig>
            </a:scene3d>
            <a:sp3d extrusionH="57150" contourW="6350" prstMaterial="metal">
              <a:bevelT w="127000" h="31750" prst="artDeco"/>
              <a:contourClr>
                <a:schemeClr val="accent1">
                  <a:shade val="75000"/>
                </a:schemeClr>
              </a:contourClr>
            </a:sp3d>
          </a:bodyPr>
          <a:lstStyle/>
          <a:p>
            <a:pPr fontAlgn="auto">
              <a:spcBef>
                <a:spcPts val="0"/>
              </a:spcBef>
              <a:spcAft>
                <a:spcPts val="0"/>
              </a:spcAft>
              <a:defRPr/>
            </a:pPr>
            <a:r>
              <a:rPr lang="vi-VN" sz="5400" b="1" cap="all" dirty="0">
                <a:ln w="0"/>
                <a:solidFill>
                  <a:srgbClr val="0070C0"/>
                </a:solidFill>
                <a:effectLst>
                  <a:outerShdw blurRad="38100" dist="38100" dir="2700000" algn="tl">
                    <a:srgbClr val="000000">
                      <a:alpha val="43137"/>
                    </a:srgbClr>
                  </a:outerShdw>
                  <a:reflection blurRad="12700" stA="50000" endPos="50000" dist="5000" dir="5400000" sy="-100000" rotWithShape="0"/>
                </a:effectLst>
                <a:latin typeface="Calibri" pitchFamily="34" charset="0"/>
                <a:cs typeface="+mn-cs"/>
              </a:rPr>
              <a:t>O</a:t>
            </a:r>
            <a:r>
              <a:rPr lang="ro-RO" sz="5400" b="1" cap="all" dirty="0">
                <a:ln w="0"/>
                <a:solidFill>
                  <a:srgbClr val="0070C0"/>
                </a:solidFill>
                <a:effectLst>
                  <a:outerShdw blurRad="38100" dist="38100" dir="2700000" algn="tl">
                    <a:srgbClr val="000000">
                      <a:alpha val="43137"/>
                    </a:srgbClr>
                  </a:outerShdw>
                  <a:reflection blurRad="12700" stA="50000" endPos="50000" dist="5000" dir="5400000" sy="-100000" rotWithShape="0"/>
                </a:effectLst>
                <a:latin typeface="Calibri" pitchFamily="34" charset="0"/>
                <a:cs typeface="+mn-cs"/>
              </a:rPr>
              <a:t>4</a:t>
            </a:r>
            <a:r>
              <a:rPr lang="vi-VN" sz="3200" b="1" cap="all" dirty="0">
                <a:ln w="0"/>
                <a:solidFill>
                  <a:srgbClr val="0070C0"/>
                </a:solidFill>
                <a:effectLst>
                  <a:reflection blurRad="12700" stA="50000" endPos="50000" dist="5000" dir="5400000" sy="-100000" rotWithShape="0"/>
                </a:effectLst>
                <a:latin typeface="Calibri" pitchFamily="34" charset="0"/>
                <a:cs typeface="+mn-cs"/>
              </a:rPr>
              <a:t> </a:t>
            </a:r>
            <a:endParaRPr lang="ro-RO" sz="3200" b="1" cap="all" dirty="0">
              <a:ln w="0"/>
              <a:solidFill>
                <a:srgbClr val="0070C0"/>
              </a:solidFill>
              <a:effectLst>
                <a:reflection blurRad="12700" stA="50000" endPos="50000" dist="5000" dir="5400000" sy="-100000" rotWithShape="0"/>
              </a:effectLst>
              <a:latin typeface="+mn-lt"/>
              <a:cs typeface="+mn-cs"/>
            </a:endParaRPr>
          </a:p>
        </p:txBody>
      </p:sp>
      <p:sp>
        <p:nvSpPr>
          <p:cNvPr id="17" name="Title 1"/>
          <p:cNvSpPr txBox="1">
            <a:spLocks/>
          </p:cNvSpPr>
          <p:nvPr/>
        </p:nvSpPr>
        <p:spPr>
          <a:xfrm>
            <a:off x="3842627" y="5786454"/>
            <a:ext cx="5143536" cy="928694"/>
          </a:xfrm>
          <a:prstGeom prst="rect">
            <a:avLst/>
          </a:prstGeom>
          <a:effectLst>
            <a:outerShdw blurRad="50800" dist="38100" dir="5400000" algn="t" rotWithShape="0">
              <a:prstClr val="black">
                <a:alpha val="40000"/>
              </a:prstClr>
            </a:outerShdw>
          </a:effectLst>
        </p:spPr>
        <p:txBody>
          <a:bodyPr lIns="45720" tIns="0" rIns="45720" bIns="0">
            <a:scene3d>
              <a:camera prst="orthographicFront"/>
              <a:lightRig rig="glow" dir="tl">
                <a:rot lat="0" lon="0" rev="5400000"/>
              </a:lightRig>
            </a:scene3d>
            <a:sp3d contourW="12700">
              <a:bevelT w="25400" h="25400"/>
              <a:contourClr>
                <a:schemeClr val="accent6">
                  <a:shade val="73000"/>
                </a:schemeClr>
              </a:contourClr>
            </a:sp3d>
          </a:bodyPr>
          <a:lstStyle/>
          <a:p>
            <a:pPr fontAlgn="auto">
              <a:spcAft>
                <a:spcPts val="0"/>
              </a:spcAft>
              <a:defRPr/>
            </a:pPr>
            <a:r>
              <a:rPr lang="it-IT" b="1" dirty="0">
                <a:ln w="11430"/>
                <a:solidFill>
                  <a:srgbClr val="FFC000"/>
                </a:solidFill>
                <a:effectLst>
                  <a:outerShdw blurRad="80000" dist="40000" dir="5040000" algn="tl">
                    <a:srgbClr val="000000">
                      <a:alpha val="30000"/>
                    </a:srgbClr>
                  </a:outerShdw>
                </a:effectLst>
                <a:latin typeface="Calibri" pitchFamily="34" charset="0"/>
                <a:ea typeface="+mj-ea"/>
                <a:cs typeface="+mj-cs"/>
              </a:rPr>
              <a:t>Crearea unor compartimente noi pentru asigurarea de noi servicii pentru membrii de sindicat (turism, servicii de editare și tipografice).</a:t>
            </a:r>
            <a:endParaRPr lang="ro-RO" b="1" dirty="0">
              <a:ln w="11430"/>
              <a:solidFill>
                <a:srgbClr val="FFC000"/>
              </a:solidFill>
              <a:effectLst>
                <a:outerShdw blurRad="80000" dist="40000" dir="5040000" algn="tl">
                  <a:srgbClr val="000000">
                    <a:alpha val="30000"/>
                  </a:srgbClr>
                </a:outerShdw>
              </a:effectLst>
              <a:latin typeface="Calibri" pitchFamily="34" charset="0"/>
              <a:ea typeface="+mj-ea"/>
              <a:cs typeface="+mj-cs"/>
            </a:endParaRPr>
          </a:p>
        </p:txBody>
      </p:sp>
      <p:sp>
        <p:nvSpPr>
          <p:cNvPr id="18" name="Rectangle 17"/>
          <p:cNvSpPr/>
          <p:nvPr/>
        </p:nvSpPr>
        <p:spPr>
          <a:xfrm>
            <a:off x="2842495" y="5786454"/>
            <a:ext cx="1000132" cy="923330"/>
          </a:xfrm>
          <a:prstGeom prst="rect">
            <a:avLst/>
          </a:prstGeom>
        </p:spPr>
        <p:txBody>
          <a:bodyPr>
            <a:spAutoFit/>
            <a:scene3d>
              <a:camera prst="orthographicFront">
                <a:rot lat="0" lon="0" rev="0"/>
              </a:camera>
              <a:lightRig rig="contrasting" dir="t">
                <a:rot lat="0" lon="0" rev="4500000"/>
              </a:lightRig>
            </a:scene3d>
            <a:sp3d extrusionH="57150" contourW="6350" prstMaterial="metal">
              <a:bevelT w="127000" h="31750" prst="artDeco"/>
              <a:contourClr>
                <a:schemeClr val="accent1">
                  <a:shade val="75000"/>
                </a:schemeClr>
              </a:contourClr>
            </a:sp3d>
          </a:bodyPr>
          <a:lstStyle/>
          <a:p>
            <a:pPr fontAlgn="auto">
              <a:spcBef>
                <a:spcPts val="0"/>
              </a:spcBef>
              <a:spcAft>
                <a:spcPts val="0"/>
              </a:spcAft>
              <a:defRPr/>
            </a:pPr>
            <a:r>
              <a:rPr lang="vi-VN" sz="5400" b="1" cap="all" dirty="0">
                <a:ln w="0"/>
                <a:solidFill>
                  <a:srgbClr val="0070C0"/>
                </a:solidFill>
                <a:effectLst>
                  <a:outerShdw blurRad="38100" dist="38100" dir="2700000" algn="tl">
                    <a:srgbClr val="000000">
                      <a:alpha val="43137"/>
                    </a:srgbClr>
                  </a:outerShdw>
                  <a:reflection blurRad="12700" stA="50000" endPos="50000" dist="5000" dir="5400000" sy="-100000" rotWithShape="0"/>
                </a:effectLst>
                <a:latin typeface="Calibri" pitchFamily="34" charset="0"/>
                <a:cs typeface="+mn-cs"/>
              </a:rPr>
              <a:t>O</a:t>
            </a:r>
            <a:r>
              <a:rPr lang="ro-RO" sz="5400" b="1" cap="all" dirty="0">
                <a:ln w="0"/>
                <a:solidFill>
                  <a:srgbClr val="0070C0"/>
                </a:solidFill>
                <a:effectLst>
                  <a:outerShdw blurRad="38100" dist="38100" dir="2700000" algn="tl">
                    <a:srgbClr val="000000">
                      <a:alpha val="43137"/>
                    </a:srgbClr>
                  </a:outerShdw>
                  <a:reflection blurRad="12700" stA="50000" endPos="50000" dist="5000" dir="5400000" sy="-100000" rotWithShape="0"/>
                </a:effectLst>
                <a:latin typeface="Calibri" pitchFamily="34" charset="0"/>
                <a:cs typeface="+mn-cs"/>
              </a:rPr>
              <a:t>5</a:t>
            </a:r>
            <a:r>
              <a:rPr lang="vi-VN" sz="3200" b="1" cap="all" dirty="0">
                <a:ln w="0"/>
                <a:solidFill>
                  <a:srgbClr val="0070C0"/>
                </a:solidFill>
                <a:effectLst>
                  <a:reflection blurRad="12700" stA="50000" endPos="50000" dist="5000" dir="5400000" sy="-100000" rotWithShape="0"/>
                </a:effectLst>
                <a:latin typeface="Calibri" pitchFamily="34" charset="0"/>
                <a:cs typeface="+mn-cs"/>
              </a:rPr>
              <a:t> </a:t>
            </a:r>
            <a:endParaRPr lang="ro-RO" sz="3200" b="1" cap="all" dirty="0">
              <a:ln w="0"/>
              <a:solidFill>
                <a:srgbClr val="0070C0"/>
              </a:solidFill>
              <a:effectLst>
                <a:reflection blurRad="12700" stA="50000" endPos="50000" dist="5000" dir="5400000" sy="-100000" rotWithShape="0"/>
              </a:effectLst>
              <a:latin typeface="+mn-lt"/>
              <a:cs typeface="+mn-cs"/>
            </a:endParaRPr>
          </a:p>
        </p:txBody>
      </p:sp>
    </p:spTree>
  </p:cSld>
  <p:clrMapOvr>
    <a:masterClrMapping/>
  </p:clrMapOvr>
  <p:transition>
    <p:blinds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786058"/>
            <a:ext cx="2643174" cy="1714512"/>
          </a:xfrm>
          <a:effectLst>
            <a:outerShdw blurRad="50800" dist="38100" dir="5400000" algn="t" rotWithShape="0">
              <a:prstClr val="black">
                <a:alpha val="40000"/>
              </a:prstClr>
            </a:outerShdw>
          </a:effectLst>
        </p:spPr>
        <p:txBody>
          <a:bodyPr anchor="t"/>
          <a:lstStyle/>
          <a:p>
            <a:pPr algn="ctr" fontAlgn="auto">
              <a:spcAft>
                <a:spcPts val="0"/>
              </a:spcAft>
              <a:defRPr/>
            </a:pPr>
            <a:r>
              <a:rPr lang="ro-RO" sz="32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rPr>
              <a:t>Strategia </a:t>
            </a:r>
            <a:br>
              <a:rPr lang="ro-RO" sz="32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rPr>
            </a:br>
            <a:r>
              <a:rPr lang="ro-RO" sz="32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rPr>
              <a:t>S.I.P. Județul Hunedoara</a:t>
            </a:r>
            <a:endParaRPr lang="ro-RO" sz="3200" cap="none"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ndParaRPr>
          </a:p>
        </p:txBody>
      </p:sp>
      <p:sp>
        <p:nvSpPr>
          <p:cNvPr id="3" name="Subtitle 2"/>
          <p:cNvSpPr>
            <a:spLocks noGrp="1"/>
          </p:cNvSpPr>
          <p:nvPr>
            <p:ph type="subTitle" idx="1"/>
          </p:nvPr>
        </p:nvSpPr>
        <p:spPr>
          <a:xfrm>
            <a:off x="0" y="4286256"/>
            <a:ext cx="2643174" cy="1101248"/>
          </a:xfrm>
          <a:effectLst>
            <a:outerShdw blurRad="50800" dist="38100" dir="5400000" algn="t" rotWithShape="0">
              <a:prstClr val="black">
                <a:alpha val="40000"/>
              </a:prstClr>
            </a:outerShdw>
          </a:effectLst>
        </p:spPr>
        <p:txBody>
          <a:bodyPr>
            <a:normAutofit/>
          </a:bodyPr>
          <a:lstStyle/>
          <a:p>
            <a:pPr algn="ctr" fontAlgn="auto">
              <a:spcAft>
                <a:spcPts val="0"/>
              </a:spcAft>
              <a:buFont typeface="Wingdings 2"/>
              <a:buNone/>
              <a:defRPr/>
            </a:pPr>
            <a:r>
              <a:rPr lang="ro-RO"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rPr>
              <a:t>2011-2015</a:t>
            </a:r>
            <a:endParaRPr lang="ro-RO"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ndParaRPr>
          </a:p>
        </p:txBody>
      </p:sp>
      <p:pic>
        <p:nvPicPr>
          <p:cNvPr id="6" name="Picture 5" descr="SiglaSIP.png"/>
          <p:cNvPicPr>
            <a:picLocks noChangeAspect="1"/>
          </p:cNvPicPr>
          <p:nvPr/>
        </p:nvPicPr>
        <p:blipFill>
          <a:blip r:embed="rId2" cstate="print"/>
          <a:stretch>
            <a:fillRect/>
          </a:stretch>
        </p:blipFill>
        <p:spPr>
          <a:xfrm>
            <a:off x="214313" y="285750"/>
            <a:ext cx="2286000" cy="1619250"/>
          </a:xfrm>
          <a:prstGeom prst="rect">
            <a:avLst/>
          </a:prstGeom>
          <a:ln>
            <a:noFill/>
          </a:ln>
          <a:effectLst>
            <a:outerShdw blurRad="292100" dist="139700" dir="2700000" algn="tl" rotWithShape="0">
              <a:srgbClr val="333333">
                <a:alpha val="65000"/>
              </a:srgbClr>
            </a:outerShdw>
          </a:effectLst>
        </p:spPr>
      </p:pic>
      <p:sp>
        <p:nvSpPr>
          <p:cNvPr id="8" name="Title 1"/>
          <p:cNvSpPr txBox="1">
            <a:spLocks/>
          </p:cNvSpPr>
          <p:nvPr/>
        </p:nvSpPr>
        <p:spPr>
          <a:xfrm>
            <a:off x="0" y="5500702"/>
            <a:ext cx="2643174" cy="928694"/>
          </a:xfrm>
          <a:prstGeom prst="rect">
            <a:avLst/>
          </a:prstGeom>
          <a:effectLst>
            <a:outerShdw blurRad="50800" dist="38100" dir="5400000" algn="t" rotWithShape="0">
              <a:prstClr val="black">
                <a:alpha val="40000"/>
              </a:prstClr>
            </a:outerShdw>
          </a:effectLst>
        </p:spPr>
        <p:txBody>
          <a:bodyPr lIns="45720" tIns="0" rIns="45720" bIns="0">
            <a:scene3d>
              <a:camera prst="orthographicFront"/>
              <a:lightRig rig="soft" dir="t">
                <a:rot lat="0" lon="0" rev="10800000"/>
              </a:lightRig>
            </a:scene3d>
            <a:sp3d>
              <a:bevelT w="27940" h="12700"/>
              <a:contourClr>
                <a:srgbClr val="DDDDDD"/>
              </a:contourClr>
            </a:sp3d>
          </a:bodyPr>
          <a:lstStyle/>
          <a:p>
            <a:pPr algn="ctr" fontAlgn="auto">
              <a:spcAft>
                <a:spcPts val="0"/>
              </a:spcAft>
              <a:defRPr/>
            </a:pPr>
            <a:r>
              <a:rPr lang="ro-RO" sz="2400" b="1" i="1" spc="150" dirty="0">
                <a:ln w="11430"/>
                <a:solidFill>
                  <a:srgbClr val="F8F8F8"/>
                </a:solidFill>
                <a:effectLst>
                  <a:outerShdw blurRad="25400" algn="tl" rotWithShape="0">
                    <a:srgbClr val="000000">
                      <a:alpha val="43000"/>
                    </a:srgbClr>
                  </a:outerShdw>
                </a:effectLst>
                <a:latin typeface="Calibri" pitchFamily="34" charset="0"/>
                <a:ea typeface="+mj-ea"/>
                <a:cs typeface="+mj-cs"/>
              </a:rPr>
              <a:t>Numai împreună suntem puternici!</a:t>
            </a:r>
            <a:endParaRPr lang="ro-RO" sz="2400" b="1" i="1" spc="150" dirty="0">
              <a:ln w="11430"/>
              <a:solidFill>
                <a:srgbClr val="F8F8F8"/>
              </a:solidFill>
              <a:effectLst>
                <a:outerShdw blurRad="25400" algn="tl" rotWithShape="0">
                  <a:srgbClr val="000000">
                    <a:alpha val="43000"/>
                  </a:srgbClr>
                </a:outerShdw>
              </a:effectLst>
              <a:latin typeface="Calibri" pitchFamily="34" charset="0"/>
              <a:ea typeface="+mj-ea"/>
              <a:cs typeface="+mj-cs"/>
            </a:endParaRPr>
          </a:p>
        </p:txBody>
      </p:sp>
      <p:sp>
        <p:nvSpPr>
          <p:cNvPr id="9" name="Rectangle 8"/>
          <p:cNvSpPr/>
          <p:nvPr/>
        </p:nvSpPr>
        <p:spPr>
          <a:xfrm>
            <a:off x="2643174" y="428604"/>
            <a:ext cx="6500826" cy="646331"/>
          </a:xfrm>
          <a:prstGeom prst="rect">
            <a:avLst/>
          </a:prstGeom>
        </p:spPr>
        <p:txBody>
          <a:bodyPr>
            <a:spAutoFit/>
          </a:bodyPr>
          <a:lstStyle/>
          <a:p>
            <a:pPr algn="ctr" fontAlgn="auto">
              <a:spcAft>
                <a:spcPts val="0"/>
              </a:spcAft>
              <a:defRPr/>
            </a:pPr>
            <a:r>
              <a:rPr lang="vi-VN"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cs typeface="+mn-cs"/>
              </a:rPr>
              <a:t>Obiective</a:t>
            </a:r>
            <a:endParaRPr lang="vi-VN"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cs typeface="+mn-cs"/>
            </a:endParaRPr>
          </a:p>
        </p:txBody>
      </p:sp>
      <p:sp>
        <p:nvSpPr>
          <p:cNvPr id="11" name="Title 1"/>
          <p:cNvSpPr txBox="1">
            <a:spLocks/>
          </p:cNvSpPr>
          <p:nvPr/>
        </p:nvSpPr>
        <p:spPr>
          <a:xfrm>
            <a:off x="3786182" y="1285860"/>
            <a:ext cx="5143536" cy="1026414"/>
          </a:xfrm>
          <a:prstGeom prst="rect">
            <a:avLst/>
          </a:prstGeom>
          <a:effectLst>
            <a:outerShdw blurRad="50800" dist="38100" dir="5400000" algn="t" rotWithShape="0">
              <a:prstClr val="black">
                <a:alpha val="40000"/>
              </a:prstClr>
            </a:outerShdw>
          </a:effectLst>
        </p:spPr>
        <p:txBody>
          <a:bodyPr lIns="45720" tIns="0" rIns="45720" bIns="0">
            <a:scene3d>
              <a:camera prst="orthographicFront"/>
              <a:lightRig rig="glow" dir="tl">
                <a:rot lat="0" lon="0" rev="5400000"/>
              </a:lightRig>
            </a:scene3d>
            <a:sp3d contourW="12700">
              <a:bevelT w="25400" h="25400"/>
              <a:contourClr>
                <a:schemeClr val="accent6">
                  <a:shade val="73000"/>
                </a:schemeClr>
              </a:contourClr>
            </a:sp3d>
          </a:bodyPr>
          <a:lstStyle/>
          <a:p>
            <a:pPr fontAlgn="auto">
              <a:spcAft>
                <a:spcPts val="0"/>
              </a:spcAft>
              <a:defRPr/>
            </a:pPr>
            <a:r>
              <a:rPr lang="vi-VN" b="1" dirty="0">
                <a:ln w="11430"/>
                <a:solidFill>
                  <a:srgbClr val="FFC000"/>
                </a:solidFill>
                <a:effectLst>
                  <a:outerShdw blurRad="80000" dist="40000" dir="5040000" algn="tl">
                    <a:srgbClr val="000000">
                      <a:alpha val="30000"/>
                    </a:srgbClr>
                  </a:outerShdw>
                </a:effectLst>
                <a:latin typeface="Calibri" pitchFamily="34" charset="0"/>
                <a:ea typeface="+mj-ea"/>
                <a:cs typeface="+mj-cs"/>
              </a:rPr>
              <a:t>Asigurarea unui nivel ridicat de informare și pregătire al membrilor de sindicat în ceea ce priveşte problemele sindicale şi cele profesionale.</a:t>
            </a:r>
            <a:endParaRPr lang="ro-RO" b="1" dirty="0">
              <a:ln w="11430"/>
              <a:solidFill>
                <a:srgbClr val="FFC000"/>
              </a:solidFill>
              <a:effectLst>
                <a:outerShdw blurRad="80000" dist="40000" dir="5040000" algn="tl">
                  <a:srgbClr val="000000">
                    <a:alpha val="30000"/>
                  </a:srgbClr>
                </a:outerShdw>
              </a:effectLst>
              <a:latin typeface="Calibri" pitchFamily="34" charset="0"/>
              <a:ea typeface="+mj-ea"/>
              <a:cs typeface="+mj-cs"/>
            </a:endParaRPr>
          </a:p>
        </p:txBody>
      </p:sp>
      <p:sp>
        <p:nvSpPr>
          <p:cNvPr id="12" name="Rectangle 11"/>
          <p:cNvSpPr/>
          <p:nvPr/>
        </p:nvSpPr>
        <p:spPr>
          <a:xfrm>
            <a:off x="2812332" y="1240704"/>
            <a:ext cx="1000132" cy="923330"/>
          </a:xfrm>
          <a:prstGeom prst="rect">
            <a:avLst/>
          </a:prstGeom>
        </p:spPr>
        <p:txBody>
          <a:bodyPr>
            <a:spAutoFit/>
            <a:scene3d>
              <a:camera prst="orthographicFront">
                <a:rot lat="0" lon="0" rev="0"/>
              </a:camera>
              <a:lightRig rig="contrasting" dir="t">
                <a:rot lat="0" lon="0" rev="4500000"/>
              </a:lightRig>
            </a:scene3d>
            <a:sp3d extrusionH="57150" contourW="6350" prstMaterial="metal">
              <a:bevelT w="127000" h="31750" prst="artDeco"/>
              <a:contourClr>
                <a:schemeClr val="accent1">
                  <a:shade val="75000"/>
                </a:schemeClr>
              </a:contourClr>
            </a:sp3d>
          </a:bodyPr>
          <a:lstStyle/>
          <a:p>
            <a:pPr fontAlgn="auto">
              <a:spcBef>
                <a:spcPts val="0"/>
              </a:spcBef>
              <a:spcAft>
                <a:spcPts val="0"/>
              </a:spcAft>
              <a:defRPr/>
            </a:pPr>
            <a:r>
              <a:rPr lang="vi-VN" sz="5400" b="1" cap="all" dirty="0">
                <a:ln w="0"/>
                <a:solidFill>
                  <a:srgbClr val="0070C0"/>
                </a:solidFill>
                <a:effectLst>
                  <a:outerShdw blurRad="38100" dist="38100" dir="2700000" algn="tl">
                    <a:srgbClr val="000000">
                      <a:alpha val="43137"/>
                    </a:srgbClr>
                  </a:outerShdw>
                  <a:reflection blurRad="12700" stA="50000" endPos="50000" dist="5000" dir="5400000" sy="-100000" rotWithShape="0"/>
                </a:effectLst>
                <a:latin typeface="Calibri" pitchFamily="34" charset="0"/>
                <a:cs typeface="+mn-cs"/>
              </a:rPr>
              <a:t>O</a:t>
            </a:r>
            <a:r>
              <a:rPr lang="ro-RO" sz="5400" b="1" cap="all" dirty="0">
                <a:ln w="0"/>
                <a:solidFill>
                  <a:srgbClr val="0070C0"/>
                </a:solidFill>
                <a:effectLst>
                  <a:outerShdw blurRad="38100" dist="38100" dir="2700000" algn="tl">
                    <a:srgbClr val="000000">
                      <a:alpha val="43137"/>
                    </a:srgbClr>
                  </a:outerShdw>
                  <a:reflection blurRad="12700" stA="50000" endPos="50000" dist="5000" dir="5400000" sy="-100000" rotWithShape="0"/>
                </a:effectLst>
                <a:latin typeface="Calibri" pitchFamily="34" charset="0"/>
                <a:cs typeface="+mn-cs"/>
              </a:rPr>
              <a:t>6</a:t>
            </a:r>
            <a:r>
              <a:rPr lang="vi-VN" sz="3200" b="1" cap="all" dirty="0">
                <a:ln w="0"/>
                <a:solidFill>
                  <a:srgbClr val="0070C0"/>
                </a:solidFill>
                <a:effectLst>
                  <a:reflection blurRad="12700" stA="50000" endPos="50000" dist="5000" dir="5400000" sy="-100000" rotWithShape="0"/>
                </a:effectLst>
                <a:latin typeface="Calibri" pitchFamily="34" charset="0"/>
                <a:cs typeface="+mn-cs"/>
              </a:rPr>
              <a:t> </a:t>
            </a:r>
            <a:endParaRPr lang="ro-RO" sz="3200" b="1" cap="all" dirty="0">
              <a:ln w="0"/>
              <a:solidFill>
                <a:srgbClr val="0070C0"/>
              </a:solidFill>
              <a:effectLst>
                <a:reflection blurRad="12700" stA="50000" endPos="50000" dist="5000" dir="5400000" sy="-100000" rotWithShape="0"/>
              </a:effectLst>
              <a:latin typeface="+mn-lt"/>
              <a:cs typeface="+mn-cs"/>
            </a:endParaRPr>
          </a:p>
        </p:txBody>
      </p:sp>
      <p:sp>
        <p:nvSpPr>
          <p:cNvPr id="13" name="Title 1"/>
          <p:cNvSpPr txBox="1">
            <a:spLocks/>
          </p:cNvSpPr>
          <p:nvPr/>
        </p:nvSpPr>
        <p:spPr>
          <a:xfrm>
            <a:off x="3812464" y="2353726"/>
            <a:ext cx="5143536" cy="1285884"/>
          </a:xfrm>
          <a:prstGeom prst="rect">
            <a:avLst/>
          </a:prstGeom>
          <a:effectLst>
            <a:outerShdw blurRad="50800" dist="38100" dir="5400000" algn="t" rotWithShape="0">
              <a:prstClr val="black">
                <a:alpha val="40000"/>
              </a:prstClr>
            </a:outerShdw>
          </a:effectLst>
        </p:spPr>
        <p:txBody>
          <a:bodyPr lIns="45720" tIns="0" rIns="45720" bIns="0">
            <a:scene3d>
              <a:camera prst="orthographicFront"/>
              <a:lightRig rig="glow" dir="tl">
                <a:rot lat="0" lon="0" rev="5400000"/>
              </a:lightRig>
            </a:scene3d>
            <a:sp3d contourW="12700">
              <a:bevelT w="25400" h="25400"/>
              <a:contourClr>
                <a:schemeClr val="accent6">
                  <a:shade val="73000"/>
                </a:schemeClr>
              </a:contourClr>
            </a:sp3d>
          </a:bodyPr>
          <a:lstStyle/>
          <a:p>
            <a:pPr fontAlgn="auto">
              <a:spcAft>
                <a:spcPts val="0"/>
              </a:spcAft>
              <a:defRPr/>
            </a:pPr>
            <a:r>
              <a:rPr lang="vi-VN" b="1" dirty="0">
                <a:ln w="11430"/>
                <a:solidFill>
                  <a:srgbClr val="FFC000"/>
                </a:solidFill>
                <a:effectLst>
                  <a:outerShdw blurRad="80000" dist="40000" dir="5040000" algn="tl">
                    <a:srgbClr val="000000">
                      <a:alpha val="30000"/>
                    </a:srgbClr>
                  </a:outerShdw>
                </a:effectLst>
                <a:latin typeface="Calibri" pitchFamily="34" charset="0"/>
                <a:ea typeface="+mj-ea"/>
                <a:cs typeface="+mj-cs"/>
              </a:rPr>
              <a:t>Promovarea unor raporturi deschise între organizaţiile sindicatele afiliate; dezvoltarea şi consolidarea colaborării cu alte organizaţii sindicale din ţară şi din ţările vecine.</a:t>
            </a:r>
            <a:endParaRPr lang="ro-RO" b="1" dirty="0">
              <a:ln w="11430"/>
              <a:solidFill>
                <a:srgbClr val="FFC000"/>
              </a:solidFill>
              <a:effectLst>
                <a:outerShdw blurRad="80000" dist="40000" dir="5040000" algn="tl">
                  <a:srgbClr val="000000">
                    <a:alpha val="30000"/>
                  </a:srgbClr>
                </a:outerShdw>
              </a:effectLst>
              <a:latin typeface="Calibri" pitchFamily="34" charset="0"/>
              <a:ea typeface="+mj-ea"/>
              <a:cs typeface="+mj-cs"/>
            </a:endParaRPr>
          </a:p>
        </p:txBody>
      </p:sp>
      <p:sp>
        <p:nvSpPr>
          <p:cNvPr id="14" name="Rectangle 13"/>
          <p:cNvSpPr/>
          <p:nvPr/>
        </p:nvSpPr>
        <p:spPr>
          <a:xfrm>
            <a:off x="2797371" y="2496602"/>
            <a:ext cx="1000132" cy="923330"/>
          </a:xfrm>
          <a:prstGeom prst="rect">
            <a:avLst/>
          </a:prstGeom>
        </p:spPr>
        <p:txBody>
          <a:bodyPr>
            <a:spAutoFit/>
            <a:scene3d>
              <a:camera prst="orthographicFront">
                <a:rot lat="0" lon="0" rev="0"/>
              </a:camera>
              <a:lightRig rig="contrasting" dir="t">
                <a:rot lat="0" lon="0" rev="4500000"/>
              </a:lightRig>
            </a:scene3d>
            <a:sp3d extrusionH="57150" contourW="6350" prstMaterial="metal">
              <a:bevelT w="127000" h="31750" prst="artDeco"/>
              <a:contourClr>
                <a:schemeClr val="accent1">
                  <a:shade val="75000"/>
                </a:schemeClr>
              </a:contourClr>
            </a:sp3d>
          </a:bodyPr>
          <a:lstStyle/>
          <a:p>
            <a:pPr fontAlgn="auto">
              <a:spcBef>
                <a:spcPts val="0"/>
              </a:spcBef>
              <a:spcAft>
                <a:spcPts val="0"/>
              </a:spcAft>
              <a:defRPr/>
            </a:pPr>
            <a:r>
              <a:rPr lang="vi-VN" sz="5400" b="1" cap="all" dirty="0">
                <a:ln w="0"/>
                <a:solidFill>
                  <a:srgbClr val="0070C0"/>
                </a:solidFill>
                <a:effectLst>
                  <a:outerShdw blurRad="38100" dist="38100" dir="2700000" algn="tl">
                    <a:srgbClr val="000000">
                      <a:alpha val="43137"/>
                    </a:srgbClr>
                  </a:outerShdw>
                  <a:reflection blurRad="12700" stA="50000" endPos="50000" dist="5000" dir="5400000" sy="-100000" rotWithShape="0"/>
                </a:effectLst>
                <a:latin typeface="Calibri" pitchFamily="34" charset="0"/>
                <a:cs typeface="+mn-cs"/>
              </a:rPr>
              <a:t>O</a:t>
            </a:r>
            <a:r>
              <a:rPr lang="ro-RO" sz="5400" b="1" cap="all" dirty="0">
                <a:ln w="0"/>
                <a:solidFill>
                  <a:srgbClr val="0070C0"/>
                </a:solidFill>
                <a:effectLst>
                  <a:outerShdw blurRad="38100" dist="38100" dir="2700000" algn="tl">
                    <a:srgbClr val="000000">
                      <a:alpha val="43137"/>
                    </a:srgbClr>
                  </a:outerShdw>
                  <a:reflection blurRad="12700" stA="50000" endPos="50000" dist="5000" dir="5400000" sy="-100000" rotWithShape="0"/>
                </a:effectLst>
                <a:latin typeface="Calibri" pitchFamily="34" charset="0"/>
                <a:cs typeface="+mn-cs"/>
              </a:rPr>
              <a:t>7</a:t>
            </a:r>
            <a:r>
              <a:rPr lang="vi-VN" sz="3200" b="1" cap="all" dirty="0">
                <a:ln w="0"/>
                <a:solidFill>
                  <a:srgbClr val="0070C0"/>
                </a:solidFill>
                <a:effectLst>
                  <a:reflection blurRad="12700" stA="50000" endPos="50000" dist="5000" dir="5400000" sy="-100000" rotWithShape="0"/>
                </a:effectLst>
                <a:latin typeface="Calibri" pitchFamily="34" charset="0"/>
                <a:cs typeface="+mn-cs"/>
              </a:rPr>
              <a:t> </a:t>
            </a:r>
            <a:endParaRPr lang="ro-RO" sz="3200" b="1" cap="all" dirty="0">
              <a:ln w="0"/>
              <a:solidFill>
                <a:srgbClr val="0070C0"/>
              </a:solidFill>
              <a:effectLst>
                <a:reflection blurRad="12700" stA="50000" endPos="50000" dist="5000" dir="5400000" sy="-100000" rotWithShape="0"/>
              </a:effectLst>
              <a:latin typeface="+mn-lt"/>
              <a:cs typeface="+mn-cs"/>
            </a:endParaRPr>
          </a:p>
        </p:txBody>
      </p:sp>
      <p:sp>
        <p:nvSpPr>
          <p:cNvPr id="15" name="Title 1"/>
          <p:cNvSpPr txBox="1">
            <a:spLocks/>
          </p:cNvSpPr>
          <p:nvPr/>
        </p:nvSpPr>
        <p:spPr>
          <a:xfrm>
            <a:off x="3820049" y="3639256"/>
            <a:ext cx="5143536" cy="1026414"/>
          </a:xfrm>
          <a:prstGeom prst="rect">
            <a:avLst/>
          </a:prstGeom>
          <a:effectLst>
            <a:outerShdw blurRad="50800" dist="38100" dir="5400000" algn="t" rotWithShape="0">
              <a:prstClr val="black">
                <a:alpha val="40000"/>
              </a:prstClr>
            </a:outerShdw>
          </a:effectLst>
        </p:spPr>
        <p:txBody>
          <a:bodyPr lIns="45720" tIns="0" rIns="45720" bIns="0">
            <a:scene3d>
              <a:camera prst="orthographicFront"/>
              <a:lightRig rig="glow" dir="tl">
                <a:rot lat="0" lon="0" rev="5400000"/>
              </a:lightRig>
            </a:scene3d>
            <a:sp3d contourW="12700">
              <a:bevelT w="25400" h="25400"/>
              <a:contourClr>
                <a:schemeClr val="accent6">
                  <a:shade val="73000"/>
                </a:schemeClr>
              </a:contourClr>
            </a:sp3d>
          </a:bodyPr>
          <a:lstStyle/>
          <a:p>
            <a:pPr fontAlgn="auto">
              <a:spcAft>
                <a:spcPts val="0"/>
              </a:spcAft>
              <a:defRPr/>
            </a:pPr>
            <a:r>
              <a:rPr lang="vi-VN" b="1" dirty="0">
                <a:ln w="11430"/>
                <a:solidFill>
                  <a:srgbClr val="FFC000"/>
                </a:solidFill>
                <a:effectLst>
                  <a:outerShdw blurRad="80000" dist="40000" dir="5040000" algn="tl">
                    <a:srgbClr val="000000">
                      <a:alpha val="30000"/>
                    </a:srgbClr>
                  </a:outerShdw>
                </a:effectLst>
                <a:latin typeface="Calibri" pitchFamily="34" charset="0"/>
                <a:ea typeface="+mj-ea"/>
                <a:cs typeface="+mj-cs"/>
              </a:rPr>
              <a:t>Asigurarea și utilizarea eficientă a resurselor financiare pentru funcționarea adecvată a organiației.</a:t>
            </a:r>
            <a:endParaRPr lang="ro-RO" b="1" dirty="0">
              <a:ln w="11430"/>
              <a:solidFill>
                <a:srgbClr val="FFC000"/>
              </a:solidFill>
              <a:effectLst>
                <a:outerShdw blurRad="80000" dist="40000" dir="5040000" algn="tl">
                  <a:srgbClr val="000000">
                    <a:alpha val="30000"/>
                  </a:srgbClr>
                </a:outerShdw>
              </a:effectLst>
              <a:latin typeface="Calibri" pitchFamily="34" charset="0"/>
              <a:ea typeface="+mj-ea"/>
              <a:cs typeface="+mj-cs"/>
            </a:endParaRPr>
          </a:p>
        </p:txBody>
      </p:sp>
      <p:sp>
        <p:nvSpPr>
          <p:cNvPr id="16" name="Rectangle 15"/>
          <p:cNvSpPr/>
          <p:nvPr/>
        </p:nvSpPr>
        <p:spPr>
          <a:xfrm>
            <a:off x="2846199" y="3594100"/>
            <a:ext cx="1000132" cy="923330"/>
          </a:xfrm>
          <a:prstGeom prst="rect">
            <a:avLst/>
          </a:prstGeom>
        </p:spPr>
        <p:txBody>
          <a:bodyPr>
            <a:spAutoFit/>
            <a:scene3d>
              <a:camera prst="orthographicFront">
                <a:rot lat="0" lon="0" rev="0"/>
              </a:camera>
              <a:lightRig rig="contrasting" dir="t">
                <a:rot lat="0" lon="0" rev="4500000"/>
              </a:lightRig>
            </a:scene3d>
            <a:sp3d extrusionH="57150" contourW="6350" prstMaterial="metal">
              <a:bevelT w="127000" h="31750" prst="artDeco"/>
              <a:contourClr>
                <a:schemeClr val="accent1">
                  <a:shade val="75000"/>
                </a:schemeClr>
              </a:contourClr>
            </a:sp3d>
          </a:bodyPr>
          <a:lstStyle/>
          <a:p>
            <a:pPr fontAlgn="auto">
              <a:spcBef>
                <a:spcPts val="0"/>
              </a:spcBef>
              <a:spcAft>
                <a:spcPts val="0"/>
              </a:spcAft>
              <a:defRPr/>
            </a:pPr>
            <a:r>
              <a:rPr lang="vi-VN" sz="5400" b="1" cap="all" dirty="0">
                <a:ln w="0"/>
                <a:solidFill>
                  <a:srgbClr val="0070C0"/>
                </a:solidFill>
                <a:effectLst>
                  <a:outerShdw blurRad="38100" dist="38100" dir="2700000" algn="tl">
                    <a:srgbClr val="000000">
                      <a:alpha val="43137"/>
                    </a:srgbClr>
                  </a:outerShdw>
                  <a:reflection blurRad="12700" stA="50000" endPos="50000" dist="5000" dir="5400000" sy="-100000" rotWithShape="0"/>
                </a:effectLst>
                <a:latin typeface="Calibri" pitchFamily="34" charset="0"/>
                <a:cs typeface="+mn-cs"/>
              </a:rPr>
              <a:t>O</a:t>
            </a:r>
            <a:r>
              <a:rPr lang="ro-RO" sz="5400" b="1" cap="all" dirty="0">
                <a:ln w="0"/>
                <a:solidFill>
                  <a:srgbClr val="0070C0"/>
                </a:solidFill>
                <a:effectLst>
                  <a:outerShdw blurRad="38100" dist="38100" dir="2700000" algn="tl">
                    <a:srgbClr val="000000">
                      <a:alpha val="43137"/>
                    </a:srgbClr>
                  </a:outerShdw>
                  <a:reflection blurRad="12700" stA="50000" endPos="50000" dist="5000" dir="5400000" sy="-100000" rotWithShape="0"/>
                </a:effectLst>
                <a:latin typeface="Calibri" pitchFamily="34" charset="0"/>
                <a:cs typeface="+mn-cs"/>
              </a:rPr>
              <a:t>8</a:t>
            </a:r>
            <a:r>
              <a:rPr lang="vi-VN" sz="3200" b="1" cap="all" dirty="0">
                <a:ln w="0"/>
                <a:solidFill>
                  <a:srgbClr val="0070C0"/>
                </a:solidFill>
                <a:effectLst>
                  <a:reflection blurRad="12700" stA="50000" endPos="50000" dist="5000" dir="5400000" sy="-100000" rotWithShape="0"/>
                </a:effectLst>
                <a:latin typeface="Calibri" pitchFamily="34" charset="0"/>
                <a:cs typeface="+mn-cs"/>
              </a:rPr>
              <a:t> </a:t>
            </a:r>
            <a:endParaRPr lang="ro-RO" sz="3200" b="1" cap="all" dirty="0">
              <a:ln w="0"/>
              <a:solidFill>
                <a:srgbClr val="0070C0"/>
              </a:solidFill>
              <a:effectLst>
                <a:reflection blurRad="12700" stA="50000" endPos="50000" dist="5000" dir="5400000" sy="-100000" rotWithShape="0"/>
              </a:effectLst>
              <a:latin typeface="+mn-lt"/>
              <a:cs typeface="+mn-cs"/>
            </a:endParaRPr>
          </a:p>
        </p:txBody>
      </p:sp>
      <p:sp>
        <p:nvSpPr>
          <p:cNvPr id="17" name="Title 1"/>
          <p:cNvSpPr txBox="1">
            <a:spLocks/>
          </p:cNvSpPr>
          <p:nvPr/>
        </p:nvSpPr>
        <p:spPr>
          <a:xfrm>
            <a:off x="3853707" y="4658439"/>
            <a:ext cx="5143536" cy="1026414"/>
          </a:xfrm>
          <a:prstGeom prst="rect">
            <a:avLst/>
          </a:prstGeom>
          <a:effectLst>
            <a:outerShdw blurRad="50800" dist="38100" dir="5400000" algn="t" rotWithShape="0">
              <a:prstClr val="black">
                <a:alpha val="40000"/>
              </a:prstClr>
            </a:outerShdw>
          </a:effectLst>
        </p:spPr>
        <p:txBody>
          <a:bodyPr lIns="45720" tIns="0" rIns="45720" bIns="0">
            <a:scene3d>
              <a:camera prst="orthographicFront"/>
              <a:lightRig rig="glow" dir="tl">
                <a:rot lat="0" lon="0" rev="5400000"/>
              </a:lightRig>
            </a:scene3d>
            <a:sp3d contourW="12700">
              <a:bevelT w="25400" h="25400"/>
              <a:contourClr>
                <a:schemeClr val="accent6">
                  <a:shade val="73000"/>
                </a:schemeClr>
              </a:contourClr>
            </a:sp3d>
          </a:bodyPr>
          <a:lstStyle/>
          <a:p>
            <a:pPr fontAlgn="auto">
              <a:spcAft>
                <a:spcPts val="0"/>
              </a:spcAft>
              <a:defRPr/>
            </a:pPr>
            <a:r>
              <a:rPr lang="vi-VN" b="1" dirty="0">
                <a:ln w="11430"/>
                <a:solidFill>
                  <a:srgbClr val="FFC000"/>
                </a:solidFill>
                <a:effectLst>
                  <a:outerShdw blurRad="80000" dist="40000" dir="5040000" algn="tl">
                    <a:srgbClr val="000000">
                      <a:alpha val="30000"/>
                    </a:srgbClr>
                  </a:outerShdw>
                </a:effectLst>
                <a:latin typeface="Calibri" pitchFamily="34" charset="0"/>
                <a:ea typeface="+mj-ea"/>
                <a:cs typeface="+mj-cs"/>
              </a:rPr>
              <a:t>Identificarea de noi surse financiare care să permită dezvoltarea bazei materiale a organizaţiei și asigurarea unor servicii suplimentare pentru membrii de sindicat.</a:t>
            </a:r>
            <a:endParaRPr lang="ro-RO" b="1" dirty="0">
              <a:ln w="11430"/>
              <a:solidFill>
                <a:srgbClr val="FFC000"/>
              </a:solidFill>
              <a:effectLst>
                <a:outerShdw blurRad="80000" dist="40000" dir="5040000" algn="tl">
                  <a:srgbClr val="000000">
                    <a:alpha val="30000"/>
                  </a:srgbClr>
                </a:outerShdw>
              </a:effectLst>
              <a:latin typeface="Calibri" pitchFamily="34" charset="0"/>
              <a:ea typeface="+mj-ea"/>
              <a:cs typeface="+mj-cs"/>
            </a:endParaRPr>
          </a:p>
        </p:txBody>
      </p:sp>
      <p:sp>
        <p:nvSpPr>
          <p:cNvPr id="18" name="Rectangle 17"/>
          <p:cNvSpPr/>
          <p:nvPr/>
        </p:nvSpPr>
        <p:spPr>
          <a:xfrm>
            <a:off x="2879857" y="4613283"/>
            <a:ext cx="1000132" cy="923330"/>
          </a:xfrm>
          <a:prstGeom prst="rect">
            <a:avLst/>
          </a:prstGeom>
        </p:spPr>
        <p:txBody>
          <a:bodyPr>
            <a:spAutoFit/>
            <a:scene3d>
              <a:camera prst="orthographicFront">
                <a:rot lat="0" lon="0" rev="0"/>
              </a:camera>
              <a:lightRig rig="contrasting" dir="t">
                <a:rot lat="0" lon="0" rev="4500000"/>
              </a:lightRig>
            </a:scene3d>
            <a:sp3d extrusionH="57150" contourW="6350" prstMaterial="metal">
              <a:bevelT w="127000" h="31750" prst="artDeco"/>
              <a:contourClr>
                <a:schemeClr val="accent1">
                  <a:shade val="75000"/>
                </a:schemeClr>
              </a:contourClr>
            </a:sp3d>
          </a:bodyPr>
          <a:lstStyle/>
          <a:p>
            <a:pPr fontAlgn="auto">
              <a:spcBef>
                <a:spcPts val="0"/>
              </a:spcBef>
              <a:spcAft>
                <a:spcPts val="0"/>
              </a:spcAft>
              <a:defRPr/>
            </a:pPr>
            <a:r>
              <a:rPr lang="vi-VN" sz="5400" b="1" cap="all" dirty="0">
                <a:ln w="0"/>
                <a:solidFill>
                  <a:srgbClr val="0070C0"/>
                </a:solidFill>
                <a:effectLst>
                  <a:outerShdw blurRad="38100" dist="38100" dir="2700000" algn="tl">
                    <a:srgbClr val="000000">
                      <a:alpha val="43137"/>
                    </a:srgbClr>
                  </a:outerShdw>
                  <a:reflection blurRad="12700" stA="50000" endPos="50000" dist="5000" dir="5400000" sy="-100000" rotWithShape="0"/>
                </a:effectLst>
                <a:latin typeface="Calibri" pitchFamily="34" charset="0"/>
                <a:cs typeface="+mn-cs"/>
              </a:rPr>
              <a:t>O</a:t>
            </a:r>
            <a:r>
              <a:rPr lang="ro-RO" sz="5400" b="1" cap="all" dirty="0">
                <a:ln w="0"/>
                <a:solidFill>
                  <a:srgbClr val="0070C0"/>
                </a:solidFill>
                <a:effectLst>
                  <a:outerShdw blurRad="38100" dist="38100" dir="2700000" algn="tl">
                    <a:srgbClr val="000000">
                      <a:alpha val="43137"/>
                    </a:srgbClr>
                  </a:outerShdw>
                  <a:reflection blurRad="12700" stA="50000" endPos="50000" dist="5000" dir="5400000" sy="-100000" rotWithShape="0"/>
                </a:effectLst>
                <a:latin typeface="Calibri" pitchFamily="34" charset="0"/>
                <a:cs typeface="+mn-cs"/>
              </a:rPr>
              <a:t>9</a:t>
            </a:r>
            <a:r>
              <a:rPr lang="vi-VN" sz="3200" b="1" cap="all" dirty="0">
                <a:ln w="0"/>
                <a:solidFill>
                  <a:srgbClr val="0070C0"/>
                </a:solidFill>
                <a:effectLst>
                  <a:reflection blurRad="12700" stA="50000" endPos="50000" dist="5000" dir="5400000" sy="-100000" rotWithShape="0"/>
                </a:effectLst>
                <a:latin typeface="Calibri" pitchFamily="34" charset="0"/>
                <a:cs typeface="+mn-cs"/>
              </a:rPr>
              <a:t> </a:t>
            </a:r>
            <a:endParaRPr lang="ro-RO" sz="3200" b="1" cap="all" dirty="0">
              <a:ln w="0"/>
              <a:solidFill>
                <a:srgbClr val="0070C0"/>
              </a:solidFill>
              <a:effectLst>
                <a:reflection blurRad="12700" stA="50000" endPos="50000" dist="5000" dir="5400000" sy="-100000" rotWithShape="0"/>
              </a:effectLst>
              <a:latin typeface="+mn-lt"/>
              <a:cs typeface="+mn-cs"/>
            </a:endParaRPr>
          </a:p>
        </p:txBody>
      </p:sp>
      <p:sp>
        <p:nvSpPr>
          <p:cNvPr id="19" name="Title 1"/>
          <p:cNvSpPr txBox="1">
            <a:spLocks/>
          </p:cNvSpPr>
          <p:nvPr/>
        </p:nvSpPr>
        <p:spPr>
          <a:xfrm>
            <a:off x="4214810" y="6000768"/>
            <a:ext cx="4786346" cy="714380"/>
          </a:xfrm>
          <a:prstGeom prst="rect">
            <a:avLst/>
          </a:prstGeom>
          <a:effectLst>
            <a:outerShdw blurRad="50800" dist="38100" dir="5400000" algn="t" rotWithShape="0">
              <a:prstClr val="black">
                <a:alpha val="40000"/>
              </a:prstClr>
            </a:outerShdw>
          </a:effectLst>
        </p:spPr>
        <p:txBody>
          <a:bodyPr lIns="45720" tIns="0" rIns="45720" bIns="0">
            <a:scene3d>
              <a:camera prst="orthographicFront"/>
              <a:lightRig rig="glow" dir="tl">
                <a:rot lat="0" lon="0" rev="5400000"/>
              </a:lightRig>
            </a:scene3d>
            <a:sp3d contourW="12700">
              <a:bevelT w="25400" h="25400"/>
              <a:contourClr>
                <a:schemeClr val="accent6">
                  <a:shade val="73000"/>
                </a:schemeClr>
              </a:contourClr>
            </a:sp3d>
          </a:bodyPr>
          <a:lstStyle/>
          <a:p>
            <a:pPr fontAlgn="auto">
              <a:spcAft>
                <a:spcPts val="0"/>
              </a:spcAft>
              <a:defRPr/>
            </a:pPr>
            <a:r>
              <a:rPr lang="it-IT" b="1" dirty="0">
                <a:ln w="11430"/>
                <a:solidFill>
                  <a:srgbClr val="FFC000"/>
                </a:solidFill>
                <a:effectLst>
                  <a:outerShdw blurRad="80000" dist="40000" dir="5040000" algn="tl">
                    <a:srgbClr val="000000">
                      <a:alpha val="30000"/>
                    </a:srgbClr>
                  </a:outerShdw>
                </a:effectLst>
                <a:latin typeface="Calibri" pitchFamily="34" charset="0"/>
                <a:ea typeface="+mj-ea"/>
                <a:cs typeface="+mj-cs"/>
              </a:rPr>
              <a:t>Crearea unei imagini pozitive a sindicatului şi promovarea acesteia.</a:t>
            </a:r>
            <a:endParaRPr lang="ro-RO" b="1" dirty="0">
              <a:ln w="11430"/>
              <a:solidFill>
                <a:srgbClr val="FFC000"/>
              </a:solidFill>
              <a:effectLst>
                <a:outerShdw blurRad="80000" dist="40000" dir="5040000" algn="tl">
                  <a:srgbClr val="000000">
                    <a:alpha val="30000"/>
                  </a:srgbClr>
                </a:outerShdw>
              </a:effectLst>
              <a:latin typeface="Calibri" pitchFamily="34" charset="0"/>
              <a:ea typeface="+mj-ea"/>
              <a:cs typeface="+mj-cs"/>
            </a:endParaRPr>
          </a:p>
        </p:txBody>
      </p:sp>
      <p:sp>
        <p:nvSpPr>
          <p:cNvPr id="20" name="Rectangle 19"/>
          <p:cNvSpPr/>
          <p:nvPr/>
        </p:nvSpPr>
        <p:spPr>
          <a:xfrm>
            <a:off x="2883770" y="5786430"/>
            <a:ext cx="1545354" cy="923330"/>
          </a:xfrm>
          <a:prstGeom prst="rect">
            <a:avLst/>
          </a:prstGeom>
        </p:spPr>
        <p:txBody>
          <a:bodyPr>
            <a:spAutoFit/>
            <a:scene3d>
              <a:camera prst="orthographicFront">
                <a:rot lat="0" lon="0" rev="0"/>
              </a:camera>
              <a:lightRig rig="contrasting" dir="t">
                <a:rot lat="0" lon="0" rev="4500000"/>
              </a:lightRig>
            </a:scene3d>
            <a:sp3d extrusionH="57150" contourW="6350" prstMaterial="metal">
              <a:bevelT w="127000" h="31750" prst="artDeco"/>
              <a:contourClr>
                <a:schemeClr val="accent1">
                  <a:shade val="75000"/>
                </a:schemeClr>
              </a:contourClr>
            </a:sp3d>
          </a:bodyPr>
          <a:lstStyle/>
          <a:p>
            <a:pPr fontAlgn="auto">
              <a:spcBef>
                <a:spcPts val="0"/>
              </a:spcBef>
              <a:spcAft>
                <a:spcPts val="0"/>
              </a:spcAft>
              <a:defRPr/>
            </a:pPr>
            <a:r>
              <a:rPr lang="vi-VN" sz="5400" b="1" cap="all" dirty="0">
                <a:ln w="0"/>
                <a:solidFill>
                  <a:srgbClr val="0070C0"/>
                </a:solidFill>
                <a:effectLst>
                  <a:outerShdw blurRad="38100" dist="38100" dir="2700000" algn="tl">
                    <a:srgbClr val="000000">
                      <a:alpha val="43137"/>
                    </a:srgbClr>
                  </a:outerShdw>
                  <a:reflection blurRad="12700" stA="50000" endPos="50000" dist="5000" dir="5400000" sy="-100000" rotWithShape="0"/>
                </a:effectLst>
                <a:latin typeface="Calibri" pitchFamily="34" charset="0"/>
                <a:cs typeface="+mn-cs"/>
              </a:rPr>
              <a:t>O</a:t>
            </a:r>
            <a:r>
              <a:rPr lang="ro-RO" sz="5400" b="1" cap="all" dirty="0">
                <a:ln w="0"/>
                <a:solidFill>
                  <a:srgbClr val="0070C0"/>
                </a:solidFill>
                <a:effectLst>
                  <a:outerShdw blurRad="38100" dist="38100" dir="2700000" algn="tl">
                    <a:srgbClr val="000000">
                      <a:alpha val="43137"/>
                    </a:srgbClr>
                  </a:outerShdw>
                  <a:reflection blurRad="12700" stA="50000" endPos="50000" dist="5000" dir="5400000" sy="-100000" rotWithShape="0"/>
                </a:effectLst>
                <a:latin typeface="Calibri" pitchFamily="34" charset="0"/>
                <a:cs typeface="+mn-cs"/>
              </a:rPr>
              <a:t>10</a:t>
            </a:r>
            <a:r>
              <a:rPr lang="vi-VN" sz="3200" b="1" cap="all" dirty="0">
                <a:ln w="0"/>
                <a:solidFill>
                  <a:srgbClr val="0070C0"/>
                </a:solidFill>
                <a:effectLst>
                  <a:reflection blurRad="12700" stA="50000" endPos="50000" dist="5000" dir="5400000" sy="-100000" rotWithShape="0"/>
                </a:effectLst>
                <a:latin typeface="Calibri" pitchFamily="34" charset="0"/>
                <a:cs typeface="+mn-cs"/>
              </a:rPr>
              <a:t> </a:t>
            </a:r>
            <a:endParaRPr lang="ro-RO" sz="3200" b="1" cap="all" dirty="0">
              <a:ln w="0"/>
              <a:solidFill>
                <a:srgbClr val="0070C0"/>
              </a:solidFill>
              <a:effectLst>
                <a:reflection blurRad="12700" stA="50000" endPos="50000" dist="5000" dir="5400000" sy="-100000" rotWithShape="0"/>
              </a:effectLst>
              <a:latin typeface="+mn-lt"/>
              <a:cs typeface="+mn-cs"/>
            </a:endParaRPr>
          </a:p>
        </p:txBody>
      </p:sp>
    </p:spTree>
  </p:cSld>
  <p:clrMapOvr>
    <a:masterClrMapping/>
  </p:clrMapOvr>
  <p:transition>
    <p:blinds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786058"/>
            <a:ext cx="2643174" cy="1714512"/>
          </a:xfrm>
          <a:effectLst>
            <a:outerShdw blurRad="50800" dist="38100" dir="5400000" algn="t" rotWithShape="0">
              <a:prstClr val="black">
                <a:alpha val="40000"/>
              </a:prstClr>
            </a:outerShdw>
          </a:effectLst>
        </p:spPr>
        <p:txBody>
          <a:bodyPr anchor="t"/>
          <a:lstStyle/>
          <a:p>
            <a:pPr algn="ctr" fontAlgn="auto">
              <a:spcAft>
                <a:spcPts val="0"/>
              </a:spcAft>
              <a:defRPr/>
            </a:pPr>
            <a:r>
              <a:rPr lang="ro-RO" sz="32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rPr>
              <a:t>Strategia </a:t>
            </a:r>
            <a:br>
              <a:rPr lang="ro-RO" sz="32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rPr>
            </a:br>
            <a:r>
              <a:rPr lang="ro-RO" sz="32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rPr>
              <a:t>S.I.P. Județul Hunedoara</a:t>
            </a:r>
            <a:endParaRPr lang="ro-RO" sz="3200" cap="none"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ndParaRPr>
          </a:p>
        </p:txBody>
      </p:sp>
      <p:sp>
        <p:nvSpPr>
          <p:cNvPr id="3" name="Subtitle 2"/>
          <p:cNvSpPr>
            <a:spLocks noGrp="1"/>
          </p:cNvSpPr>
          <p:nvPr>
            <p:ph type="subTitle" idx="1"/>
          </p:nvPr>
        </p:nvSpPr>
        <p:spPr>
          <a:xfrm>
            <a:off x="0" y="4286256"/>
            <a:ext cx="2643174" cy="1101248"/>
          </a:xfrm>
          <a:effectLst>
            <a:outerShdw blurRad="50800" dist="38100" dir="5400000" algn="t" rotWithShape="0">
              <a:prstClr val="black">
                <a:alpha val="40000"/>
              </a:prstClr>
            </a:outerShdw>
          </a:effectLst>
        </p:spPr>
        <p:txBody>
          <a:bodyPr>
            <a:normAutofit/>
          </a:bodyPr>
          <a:lstStyle/>
          <a:p>
            <a:pPr algn="ctr" fontAlgn="auto">
              <a:spcAft>
                <a:spcPts val="0"/>
              </a:spcAft>
              <a:buFont typeface="Wingdings 2"/>
              <a:buNone/>
              <a:defRPr/>
            </a:pPr>
            <a:r>
              <a:rPr lang="ro-RO"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rPr>
              <a:t>2011-2015</a:t>
            </a:r>
            <a:endParaRPr lang="ro-RO"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ndParaRPr>
          </a:p>
        </p:txBody>
      </p:sp>
      <p:pic>
        <p:nvPicPr>
          <p:cNvPr id="6" name="Picture 5" descr="SiglaSIP.png"/>
          <p:cNvPicPr>
            <a:picLocks noChangeAspect="1"/>
          </p:cNvPicPr>
          <p:nvPr/>
        </p:nvPicPr>
        <p:blipFill>
          <a:blip r:embed="rId2" cstate="print"/>
          <a:stretch>
            <a:fillRect/>
          </a:stretch>
        </p:blipFill>
        <p:spPr>
          <a:xfrm>
            <a:off x="214313" y="285750"/>
            <a:ext cx="2286000" cy="1619250"/>
          </a:xfrm>
          <a:prstGeom prst="rect">
            <a:avLst/>
          </a:prstGeom>
          <a:ln>
            <a:noFill/>
          </a:ln>
          <a:effectLst>
            <a:outerShdw blurRad="292100" dist="139700" dir="2700000" algn="tl" rotWithShape="0">
              <a:srgbClr val="333333">
                <a:alpha val="65000"/>
              </a:srgbClr>
            </a:outerShdw>
          </a:effectLst>
        </p:spPr>
      </p:pic>
      <p:sp>
        <p:nvSpPr>
          <p:cNvPr id="8" name="Title 1"/>
          <p:cNvSpPr txBox="1">
            <a:spLocks/>
          </p:cNvSpPr>
          <p:nvPr/>
        </p:nvSpPr>
        <p:spPr>
          <a:xfrm>
            <a:off x="0" y="5500702"/>
            <a:ext cx="2643174" cy="928694"/>
          </a:xfrm>
          <a:prstGeom prst="rect">
            <a:avLst/>
          </a:prstGeom>
          <a:effectLst>
            <a:outerShdw blurRad="50800" dist="38100" dir="5400000" algn="t" rotWithShape="0">
              <a:prstClr val="black">
                <a:alpha val="40000"/>
              </a:prstClr>
            </a:outerShdw>
          </a:effectLst>
        </p:spPr>
        <p:txBody>
          <a:bodyPr lIns="45720" tIns="0" rIns="45720" bIns="0">
            <a:scene3d>
              <a:camera prst="orthographicFront"/>
              <a:lightRig rig="soft" dir="t">
                <a:rot lat="0" lon="0" rev="10800000"/>
              </a:lightRig>
            </a:scene3d>
            <a:sp3d>
              <a:bevelT w="27940" h="12700"/>
              <a:contourClr>
                <a:srgbClr val="DDDDDD"/>
              </a:contourClr>
            </a:sp3d>
          </a:bodyPr>
          <a:lstStyle/>
          <a:p>
            <a:pPr algn="ctr" fontAlgn="auto">
              <a:spcAft>
                <a:spcPts val="0"/>
              </a:spcAft>
              <a:defRPr/>
            </a:pPr>
            <a:r>
              <a:rPr lang="ro-RO" sz="2400" b="1" i="1" spc="150" dirty="0">
                <a:ln w="11430"/>
                <a:solidFill>
                  <a:srgbClr val="F8F8F8"/>
                </a:solidFill>
                <a:effectLst>
                  <a:outerShdw blurRad="25400" algn="tl" rotWithShape="0">
                    <a:srgbClr val="000000">
                      <a:alpha val="43000"/>
                    </a:srgbClr>
                  </a:outerShdw>
                </a:effectLst>
                <a:latin typeface="Calibri" pitchFamily="34" charset="0"/>
                <a:ea typeface="+mj-ea"/>
                <a:cs typeface="+mj-cs"/>
              </a:rPr>
              <a:t>Numai împreună suntem puternici!</a:t>
            </a:r>
            <a:endParaRPr lang="ro-RO" sz="2400" b="1" i="1" spc="150" dirty="0">
              <a:ln w="11430"/>
              <a:solidFill>
                <a:srgbClr val="F8F8F8"/>
              </a:solidFill>
              <a:effectLst>
                <a:outerShdw blurRad="25400" algn="tl" rotWithShape="0">
                  <a:srgbClr val="000000">
                    <a:alpha val="43000"/>
                  </a:srgbClr>
                </a:outerShdw>
              </a:effectLst>
              <a:latin typeface="Calibri" pitchFamily="34" charset="0"/>
              <a:ea typeface="+mj-ea"/>
              <a:cs typeface="+mj-cs"/>
            </a:endParaRPr>
          </a:p>
        </p:txBody>
      </p:sp>
      <p:sp>
        <p:nvSpPr>
          <p:cNvPr id="9" name="Rectangle 8"/>
          <p:cNvSpPr/>
          <p:nvPr/>
        </p:nvSpPr>
        <p:spPr>
          <a:xfrm>
            <a:off x="2643174" y="428604"/>
            <a:ext cx="6500826" cy="646331"/>
          </a:xfrm>
          <a:prstGeom prst="rect">
            <a:avLst/>
          </a:prstGeom>
        </p:spPr>
        <p:txBody>
          <a:bodyPr>
            <a:spAutoFit/>
          </a:bodyPr>
          <a:lstStyle/>
          <a:p>
            <a:pPr algn="ctr" fontAlgn="auto">
              <a:spcAft>
                <a:spcPts val="0"/>
              </a:spcAft>
              <a:defRPr/>
            </a:pPr>
            <a:r>
              <a:rPr lang="vi-VN"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cs typeface="+mn-cs"/>
              </a:rPr>
              <a:t>Mijloace de realizare</a:t>
            </a:r>
            <a:endParaRPr lang="vi-VN"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cs typeface="+mn-cs"/>
            </a:endParaRPr>
          </a:p>
        </p:txBody>
      </p:sp>
      <p:sp>
        <p:nvSpPr>
          <p:cNvPr id="11" name="Title 1"/>
          <p:cNvSpPr txBox="1">
            <a:spLocks/>
          </p:cNvSpPr>
          <p:nvPr/>
        </p:nvSpPr>
        <p:spPr>
          <a:xfrm>
            <a:off x="3786188" y="1428750"/>
            <a:ext cx="5143500" cy="642938"/>
          </a:xfrm>
          <a:prstGeom prst="rect">
            <a:avLst/>
          </a:prstGeom>
          <a:effectLst>
            <a:outerShdw blurRad="50800" dist="38100" dir="5400000" algn="t" rotWithShape="0">
              <a:prstClr val="black">
                <a:alpha val="40000"/>
              </a:prstClr>
            </a:outerShdw>
          </a:effectLst>
        </p:spPr>
        <p:txBody>
          <a:bodyPr lIns="45720" tIns="0" rIns="45720" bIns="0"/>
          <a:lstStyle/>
          <a:p>
            <a:pPr fontAlgn="auto">
              <a:spcAft>
                <a:spcPts val="0"/>
              </a:spcAft>
              <a:defRPr/>
            </a:pPr>
            <a:r>
              <a:rPr lang="vi-VN" b="1" dirty="0">
                <a:ln w="18415" cmpd="sng">
                  <a:no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Calibri" pitchFamily="34" charset="0"/>
                <a:ea typeface="+mj-ea"/>
                <a:cs typeface="+mj-cs"/>
              </a:rPr>
              <a:t>Reorganizarea structurilor sindicale în funcție de schimbările determinate de noul cadru legislativ</a:t>
            </a:r>
            <a:endParaRPr lang="ro-RO" b="1" dirty="0">
              <a:ln w="18415" cmpd="sng">
                <a:no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Calibri" pitchFamily="34" charset="0"/>
              <a:ea typeface="+mj-ea"/>
              <a:cs typeface="+mj-cs"/>
            </a:endParaRPr>
          </a:p>
        </p:txBody>
      </p:sp>
      <p:sp>
        <p:nvSpPr>
          <p:cNvPr id="12" name="Rectangle 11"/>
          <p:cNvSpPr/>
          <p:nvPr/>
        </p:nvSpPr>
        <p:spPr>
          <a:xfrm>
            <a:off x="2812332" y="1240704"/>
            <a:ext cx="1000132" cy="923330"/>
          </a:xfrm>
          <a:prstGeom prst="rect">
            <a:avLst/>
          </a:prstGeom>
        </p:spPr>
        <p:txBody>
          <a:bodyPr>
            <a:spAutoFit/>
            <a:scene3d>
              <a:camera prst="orthographicFront">
                <a:rot lat="0" lon="0" rev="0"/>
              </a:camera>
              <a:lightRig rig="contrasting" dir="t">
                <a:rot lat="0" lon="0" rev="4500000"/>
              </a:lightRig>
            </a:scene3d>
            <a:sp3d extrusionH="57150" contourW="6350" prstMaterial="metal">
              <a:bevelT w="127000" h="31750" prst="artDeco"/>
              <a:contourClr>
                <a:schemeClr val="accent1">
                  <a:shade val="75000"/>
                </a:schemeClr>
              </a:contourClr>
            </a:sp3d>
          </a:bodyPr>
          <a:lstStyle/>
          <a:p>
            <a:pPr fontAlgn="auto">
              <a:spcBef>
                <a:spcPts val="0"/>
              </a:spcBef>
              <a:spcAft>
                <a:spcPts val="0"/>
              </a:spcAft>
              <a:defRPr/>
            </a:pPr>
            <a:r>
              <a:rPr lang="ro-RO" sz="5400" b="1" cap="all" dirty="0">
                <a:ln w="0"/>
                <a:solidFill>
                  <a:srgbClr val="0070C0"/>
                </a:solidFill>
                <a:effectLst>
                  <a:outerShdw blurRad="38100" dist="38100" dir="2700000" algn="tl">
                    <a:srgbClr val="000000">
                      <a:alpha val="43137"/>
                    </a:srgbClr>
                  </a:outerShdw>
                  <a:reflection blurRad="12700" stA="50000" endPos="50000" dist="5000" dir="5400000" sy="-100000" rotWithShape="0"/>
                </a:effectLst>
                <a:latin typeface="Calibri" pitchFamily="34" charset="0"/>
                <a:cs typeface="+mn-cs"/>
              </a:rPr>
              <a:t>A1</a:t>
            </a:r>
            <a:endParaRPr lang="ro-RO" sz="3200" b="1" cap="all" dirty="0">
              <a:ln w="0"/>
              <a:solidFill>
                <a:srgbClr val="0070C0"/>
              </a:solidFill>
              <a:effectLst>
                <a:reflection blurRad="12700" stA="50000" endPos="50000" dist="5000" dir="5400000" sy="-100000" rotWithShape="0"/>
              </a:effectLst>
              <a:latin typeface="+mn-lt"/>
              <a:cs typeface="+mn-cs"/>
            </a:endParaRPr>
          </a:p>
        </p:txBody>
      </p:sp>
      <p:sp>
        <p:nvSpPr>
          <p:cNvPr id="21" name="Title 1"/>
          <p:cNvSpPr txBox="1">
            <a:spLocks/>
          </p:cNvSpPr>
          <p:nvPr/>
        </p:nvSpPr>
        <p:spPr>
          <a:xfrm>
            <a:off x="3789363" y="2112963"/>
            <a:ext cx="5143500" cy="1143000"/>
          </a:xfrm>
          <a:prstGeom prst="rect">
            <a:avLst/>
          </a:prstGeom>
          <a:effectLst>
            <a:outerShdw blurRad="50800" dist="38100" dir="5400000" algn="t" rotWithShape="0">
              <a:prstClr val="black">
                <a:alpha val="40000"/>
              </a:prstClr>
            </a:outerShdw>
          </a:effectLst>
        </p:spPr>
        <p:txBody>
          <a:bodyPr lIns="45720" tIns="0" rIns="45720" bIns="0"/>
          <a:lstStyle/>
          <a:p>
            <a:pPr fontAlgn="auto">
              <a:spcAft>
                <a:spcPts val="0"/>
              </a:spcAft>
              <a:defRPr/>
            </a:pPr>
            <a:r>
              <a:rPr lang="vi-VN" b="1" dirty="0">
                <a:ln w="18415" cmpd="sng">
                  <a:no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Calibri" pitchFamily="34" charset="0"/>
                <a:ea typeface="+mj-ea"/>
                <a:cs typeface="+mj-cs"/>
              </a:rPr>
              <a:t>Întâlniri lunare sau ori de câte ori este nevoie ale structurilor de conducere ale S.I.P. Judeţul Hunedoara (consiliul judeţean, consiliul liderilor, consilii ale sindicatelor de zonă).</a:t>
            </a:r>
            <a:endParaRPr lang="ro-RO" b="1" dirty="0">
              <a:ln w="18415" cmpd="sng">
                <a:no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Calibri" pitchFamily="34" charset="0"/>
              <a:ea typeface="+mj-ea"/>
              <a:cs typeface="+mj-cs"/>
            </a:endParaRPr>
          </a:p>
        </p:txBody>
      </p:sp>
      <p:sp>
        <p:nvSpPr>
          <p:cNvPr id="22" name="Rectangle 21"/>
          <p:cNvSpPr/>
          <p:nvPr/>
        </p:nvSpPr>
        <p:spPr>
          <a:xfrm>
            <a:off x="2816036" y="2207146"/>
            <a:ext cx="1000132" cy="923330"/>
          </a:xfrm>
          <a:prstGeom prst="rect">
            <a:avLst/>
          </a:prstGeom>
        </p:spPr>
        <p:txBody>
          <a:bodyPr>
            <a:spAutoFit/>
            <a:scene3d>
              <a:camera prst="orthographicFront">
                <a:rot lat="0" lon="0" rev="0"/>
              </a:camera>
              <a:lightRig rig="contrasting" dir="t">
                <a:rot lat="0" lon="0" rev="4500000"/>
              </a:lightRig>
            </a:scene3d>
            <a:sp3d extrusionH="57150" contourW="6350" prstMaterial="metal">
              <a:bevelT w="127000" h="31750" prst="artDeco"/>
              <a:contourClr>
                <a:schemeClr val="accent1">
                  <a:shade val="75000"/>
                </a:schemeClr>
              </a:contourClr>
            </a:sp3d>
          </a:bodyPr>
          <a:lstStyle/>
          <a:p>
            <a:pPr fontAlgn="auto">
              <a:spcBef>
                <a:spcPts val="0"/>
              </a:spcBef>
              <a:spcAft>
                <a:spcPts val="0"/>
              </a:spcAft>
              <a:defRPr/>
            </a:pPr>
            <a:r>
              <a:rPr lang="ro-RO" sz="5400" b="1" cap="all" dirty="0">
                <a:ln w="0"/>
                <a:solidFill>
                  <a:srgbClr val="0070C0"/>
                </a:solidFill>
                <a:effectLst>
                  <a:outerShdw blurRad="38100" dist="38100" dir="2700000" algn="tl">
                    <a:srgbClr val="000000">
                      <a:alpha val="43137"/>
                    </a:srgbClr>
                  </a:outerShdw>
                  <a:reflection blurRad="12700" stA="50000" endPos="50000" dist="5000" dir="5400000" sy="-100000" rotWithShape="0"/>
                </a:effectLst>
                <a:latin typeface="Calibri" pitchFamily="34" charset="0"/>
                <a:cs typeface="+mn-cs"/>
              </a:rPr>
              <a:t>A2</a:t>
            </a:r>
            <a:endParaRPr lang="ro-RO" sz="3200" b="1" cap="all" dirty="0">
              <a:ln w="0"/>
              <a:solidFill>
                <a:srgbClr val="0070C0"/>
              </a:solidFill>
              <a:effectLst>
                <a:reflection blurRad="12700" stA="50000" endPos="50000" dist="5000" dir="5400000" sy="-100000" rotWithShape="0"/>
              </a:effectLst>
              <a:latin typeface="+mn-lt"/>
              <a:cs typeface="+mn-cs"/>
            </a:endParaRPr>
          </a:p>
        </p:txBody>
      </p:sp>
      <p:sp>
        <p:nvSpPr>
          <p:cNvPr id="23" name="Title 1"/>
          <p:cNvSpPr txBox="1">
            <a:spLocks/>
          </p:cNvSpPr>
          <p:nvPr/>
        </p:nvSpPr>
        <p:spPr>
          <a:xfrm>
            <a:off x="3813175" y="3319463"/>
            <a:ext cx="5143500" cy="1425575"/>
          </a:xfrm>
          <a:prstGeom prst="rect">
            <a:avLst/>
          </a:prstGeom>
          <a:effectLst>
            <a:outerShdw blurRad="50800" dist="38100" dir="5400000" algn="t" rotWithShape="0">
              <a:prstClr val="black">
                <a:alpha val="40000"/>
              </a:prstClr>
            </a:outerShdw>
          </a:effectLst>
        </p:spPr>
        <p:txBody>
          <a:bodyPr lIns="45720" tIns="0" rIns="45720" bIns="0"/>
          <a:lstStyle/>
          <a:p>
            <a:pPr fontAlgn="auto">
              <a:spcAft>
                <a:spcPts val="0"/>
              </a:spcAft>
              <a:defRPr/>
            </a:pPr>
            <a:r>
              <a:rPr lang="vi-VN" b="1" dirty="0">
                <a:ln w="18415" cmpd="sng">
                  <a:no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Calibri" pitchFamily="34" charset="0"/>
                <a:ea typeface="+mj-ea"/>
                <a:cs typeface="+mj-cs"/>
              </a:rPr>
              <a:t>Organizarea corespunzătoare a şedinţelor grupelor sindicale din unităţile de învăţământ (ordine de zi, prezentarea unei informări scrise, dezbatere reală a problemelor supuse atenţiei, transmiterea informaţiilor în ambele sensuri).</a:t>
            </a:r>
            <a:endParaRPr lang="ro-RO" b="1" dirty="0">
              <a:ln w="18415" cmpd="sng">
                <a:no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Calibri" pitchFamily="34" charset="0"/>
              <a:ea typeface="+mj-ea"/>
              <a:cs typeface="+mj-cs"/>
            </a:endParaRPr>
          </a:p>
        </p:txBody>
      </p:sp>
      <p:sp>
        <p:nvSpPr>
          <p:cNvPr id="24" name="Rectangle 23"/>
          <p:cNvSpPr/>
          <p:nvPr/>
        </p:nvSpPr>
        <p:spPr>
          <a:xfrm>
            <a:off x="2838614" y="3414184"/>
            <a:ext cx="1000132" cy="923330"/>
          </a:xfrm>
          <a:prstGeom prst="rect">
            <a:avLst/>
          </a:prstGeom>
        </p:spPr>
        <p:txBody>
          <a:bodyPr>
            <a:spAutoFit/>
            <a:scene3d>
              <a:camera prst="orthographicFront">
                <a:rot lat="0" lon="0" rev="0"/>
              </a:camera>
              <a:lightRig rig="contrasting" dir="t">
                <a:rot lat="0" lon="0" rev="4500000"/>
              </a:lightRig>
            </a:scene3d>
            <a:sp3d extrusionH="57150" contourW="6350" prstMaterial="metal">
              <a:bevelT w="127000" h="31750" prst="artDeco"/>
              <a:contourClr>
                <a:schemeClr val="accent1">
                  <a:shade val="75000"/>
                </a:schemeClr>
              </a:contourClr>
            </a:sp3d>
          </a:bodyPr>
          <a:lstStyle/>
          <a:p>
            <a:pPr fontAlgn="auto">
              <a:spcBef>
                <a:spcPts val="0"/>
              </a:spcBef>
              <a:spcAft>
                <a:spcPts val="0"/>
              </a:spcAft>
              <a:defRPr/>
            </a:pPr>
            <a:r>
              <a:rPr lang="ro-RO" sz="5400" b="1" cap="all" dirty="0">
                <a:ln w="0"/>
                <a:solidFill>
                  <a:srgbClr val="0070C0"/>
                </a:solidFill>
                <a:effectLst>
                  <a:outerShdw blurRad="38100" dist="38100" dir="2700000" algn="tl">
                    <a:srgbClr val="000000">
                      <a:alpha val="43137"/>
                    </a:srgbClr>
                  </a:outerShdw>
                  <a:reflection blurRad="12700" stA="50000" endPos="50000" dist="5000" dir="5400000" sy="-100000" rotWithShape="0"/>
                </a:effectLst>
                <a:latin typeface="Calibri" pitchFamily="34" charset="0"/>
                <a:cs typeface="+mn-cs"/>
              </a:rPr>
              <a:t>A3</a:t>
            </a:r>
            <a:endParaRPr lang="ro-RO" sz="3200" b="1" cap="all" dirty="0">
              <a:ln w="0"/>
              <a:solidFill>
                <a:srgbClr val="0070C0"/>
              </a:solidFill>
              <a:effectLst>
                <a:reflection blurRad="12700" stA="50000" endPos="50000" dist="5000" dir="5400000" sy="-100000" rotWithShape="0"/>
              </a:effectLst>
              <a:latin typeface="+mn-lt"/>
              <a:cs typeface="+mn-cs"/>
            </a:endParaRPr>
          </a:p>
        </p:txBody>
      </p:sp>
      <p:sp>
        <p:nvSpPr>
          <p:cNvPr id="25" name="Title 1"/>
          <p:cNvSpPr txBox="1">
            <a:spLocks/>
          </p:cNvSpPr>
          <p:nvPr/>
        </p:nvSpPr>
        <p:spPr>
          <a:xfrm>
            <a:off x="3808413" y="4819650"/>
            <a:ext cx="5143500" cy="642938"/>
          </a:xfrm>
          <a:prstGeom prst="rect">
            <a:avLst/>
          </a:prstGeom>
          <a:effectLst>
            <a:outerShdw blurRad="50800" dist="38100" dir="5400000" algn="t" rotWithShape="0">
              <a:prstClr val="black">
                <a:alpha val="40000"/>
              </a:prstClr>
            </a:outerShdw>
          </a:effectLst>
        </p:spPr>
        <p:txBody>
          <a:bodyPr lIns="45720" tIns="0" rIns="45720" bIns="0"/>
          <a:lstStyle/>
          <a:p>
            <a:pPr fontAlgn="auto">
              <a:spcAft>
                <a:spcPts val="0"/>
              </a:spcAft>
              <a:defRPr/>
            </a:pPr>
            <a:r>
              <a:rPr lang="vi-VN" b="1" dirty="0">
                <a:ln w="18415" cmpd="sng">
                  <a:no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Calibri" pitchFamily="34" charset="0"/>
                <a:ea typeface="+mj-ea"/>
                <a:cs typeface="+mj-cs"/>
              </a:rPr>
              <a:t>Dezvoltarea punctelor de informare sindicală create în toate unităţile de învăţământ.</a:t>
            </a:r>
            <a:endParaRPr lang="ro-RO" b="1" dirty="0">
              <a:ln w="18415" cmpd="sng">
                <a:no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Calibri" pitchFamily="34" charset="0"/>
              <a:ea typeface="+mj-ea"/>
              <a:cs typeface="+mj-cs"/>
            </a:endParaRPr>
          </a:p>
        </p:txBody>
      </p:sp>
      <p:sp>
        <p:nvSpPr>
          <p:cNvPr id="26" name="Rectangle 25"/>
          <p:cNvSpPr/>
          <p:nvPr/>
        </p:nvSpPr>
        <p:spPr>
          <a:xfrm>
            <a:off x="2834910" y="4606229"/>
            <a:ext cx="1000132" cy="923330"/>
          </a:xfrm>
          <a:prstGeom prst="rect">
            <a:avLst/>
          </a:prstGeom>
        </p:spPr>
        <p:txBody>
          <a:bodyPr>
            <a:spAutoFit/>
            <a:scene3d>
              <a:camera prst="orthographicFront">
                <a:rot lat="0" lon="0" rev="0"/>
              </a:camera>
              <a:lightRig rig="contrasting" dir="t">
                <a:rot lat="0" lon="0" rev="4500000"/>
              </a:lightRig>
            </a:scene3d>
            <a:sp3d extrusionH="57150" contourW="6350" prstMaterial="metal">
              <a:bevelT w="127000" h="31750" prst="artDeco"/>
              <a:contourClr>
                <a:schemeClr val="accent1">
                  <a:shade val="75000"/>
                </a:schemeClr>
              </a:contourClr>
            </a:sp3d>
          </a:bodyPr>
          <a:lstStyle/>
          <a:p>
            <a:pPr fontAlgn="auto">
              <a:spcBef>
                <a:spcPts val="0"/>
              </a:spcBef>
              <a:spcAft>
                <a:spcPts val="0"/>
              </a:spcAft>
              <a:defRPr/>
            </a:pPr>
            <a:r>
              <a:rPr lang="ro-RO" sz="5400" b="1" cap="all" dirty="0">
                <a:ln w="0"/>
                <a:solidFill>
                  <a:srgbClr val="0070C0"/>
                </a:solidFill>
                <a:effectLst>
                  <a:outerShdw blurRad="38100" dist="38100" dir="2700000" algn="tl">
                    <a:srgbClr val="000000">
                      <a:alpha val="43137"/>
                    </a:srgbClr>
                  </a:outerShdw>
                  <a:reflection blurRad="12700" stA="50000" endPos="50000" dist="5000" dir="5400000" sy="-100000" rotWithShape="0"/>
                </a:effectLst>
                <a:latin typeface="Calibri" pitchFamily="34" charset="0"/>
                <a:cs typeface="+mn-cs"/>
              </a:rPr>
              <a:t>A4</a:t>
            </a:r>
            <a:endParaRPr lang="ro-RO" sz="3200" b="1" cap="all" dirty="0">
              <a:ln w="0"/>
              <a:solidFill>
                <a:srgbClr val="0070C0"/>
              </a:solidFill>
              <a:effectLst>
                <a:reflection blurRad="12700" stA="50000" endPos="50000" dist="5000" dir="5400000" sy="-100000" rotWithShape="0"/>
              </a:effectLst>
              <a:latin typeface="+mn-lt"/>
              <a:cs typeface="+mn-cs"/>
            </a:endParaRPr>
          </a:p>
        </p:txBody>
      </p:sp>
      <p:sp>
        <p:nvSpPr>
          <p:cNvPr id="27" name="Title 1"/>
          <p:cNvSpPr txBox="1">
            <a:spLocks/>
          </p:cNvSpPr>
          <p:nvPr/>
        </p:nvSpPr>
        <p:spPr>
          <a:xfrm>
            <a:off x="3824288" y="5556250"/>
            <a:ext cx="5143500" cy="1158875"/>
          </a:xfrm>
          <a:prstGeom prst="rect">
            <a:avLst/>
          </a:prstGeom>
          <a:effectLst>
            <a:outerShdw blurRad="50800" dist="38100" dir="5400000" algn="t" rotWithShape="0">
              <a:prstClr val="black">
                <a:alpha val="40000"/>
              </a:prstClr>
            </a:outerShdw>
          </a:effectLst>
        </p:spPr>
        <p:txBody>
          <a:bodyPr lIns="45720" tIns="0" rIns="45720" bIns="0"/>
          <a:lstStyle/>
          <a:p>
            <a:pPr fontAlgn="auto">
              <a:spcAft>
                <a:spcPts val="0"/>
              </a:spcAft>
              <a:defRPr/>
            </a:pPr>
            <a:r>
              <a:rPr lang="vi-VN" b="1" dirty="0">
                <a:ln w="18415" cmpd="sng">
                  <a:no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Calibri" pitchFamily="34" charset="0"/>
                <a:ea typeface="+mj-ea"/>
                <a:cs typeface="+mj-cs"/>
              </a:rPr>
              <a:t>Informarea curentă a membrilor de sindicat pe teme profesionale, sindicale, legislative prin informări scrise, buletinul informativ ”Magister” şi prin intermediul site-ului. </a:t>
            </a:r>
            <a:endParaRPr lang="ro-RO" b="1" dirty="0">
              <a:ln w="18415" cmpd="sng">
                <a:no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Calibri" pitchFamily="34" charset="0"/>
              <a:ea typeface="+mj-ea"/>
              <a:cs typeface="+mj-cs"/>
            </a:endParaRPr>
          </a:p>
        </p:txBody>
      </p:sp>
      <p:sp>
        <p:nvSpPr>
          <p:cNvPr id="28" name="Rectangle 27"/>
          <p:cNvSpPr/>
          <p:nvPr/>
        </p:nvSpPr>
        <p:spPr>
          <a:xfrm>
            <a:off x="2849903" y="5659101"/>
            <a:ext cx="1000132" cy="923330"/>
          </a:xfrm>
          <a:prstGeom prst="rect">
            <a:avLst/>
          </a:prstGeom>
        </p:spPr>
        <p:txBody>
          <a:bodyPr>
            <a:spAutoFit/>
            <a:scene3d>
              <a:camera prst="orthographicFront">
                <a:rot lat="0" lon="0" rev="0"/>
              </a:camera>
              <a:lightRig rig="contrasting" dir="t">
                <a:rot lat="0" lon="0" rev="4500000"/>
              </a:lightRig>
            </a:scene3d>
            <a:sp3d extrusionH="57150" contourW="6350" prstMaterial="metal">
              <a:bevelT w="127000" h="31750" prst="artDeco"/>
              <a:contourClr>
                <a:schemeClr val="accent1">
                  <a:shade val="75000"/>
                </a:schemeClr>
              </a:contourClr>
            </a:sp3d>
          </a:bodyPr>
          <a:lstStyle/>
          <a:p>
            <a:pPr fontAlgn="auto">
              <a:spcBef>
                <a:spcPts val="0"/>
              </a:spcBef>
              <a:spcAft>
                <a:spcPts val="0"/>
              </a:spcAft>
              <a:defRPr/>
            </a:pPr>
            <a:r>
              <a:rPr lang="ro-RO" sz="5400" b="1" cap="all" dirty="0">
                <a:ln w="0"/>
                <a:solidFill>
                  <a:srgbClr val="0070C0"/>
                </a:solidFill>
                <a:effectLst>
                  <a:outerShdw blurRad="38100" dist="38100" dir="2700000" algn="tl">
                    <a:srgbClr val="000000">
                      <a:alpha val="43137"/>
                    </a:srgbClr>
                  </a:outerShdw>
                  <a:reflection blurRad="12700" stA="50000" endPos="50000" dist="5000" dir="5400000" sy="-100000" rotWithShape="0"/>
                </a:effectLst>
                <a:latin typeface="Calibri" pitchFamily="34" charset="0"/>
                <a:cs typeface="+mn-cs"/>
              </a:rPr>
              <a:t>A5</a:t>
            </a:r>
            <a:endParaRPr lang="ro-RO" sz="3200" b="1" cap="all" dirty="0">
              <a:ln w="0"/>
              <a:solidFill>
                <a:srgbClr val="0070C0"/>
              </a:solidFill>
              <a:effectLst>
                <a:reflection blurRad="12700" stA="50000" endPos="50000" dist="5000" dir="5400000" sy="-100000" rotWithShape="0"/>
              </a:effectLst>
              <a:latin typeface="+mn-lt"/>
              <a:cs typeface="+mn-cs"/>
            </a:endParaRPr>
          </a:p>
        </p:txBody>
      </p:sp>
    </p:spTree>
  </p:cSld>
  <p:clrMapOvr>
    <a:masterClrMapping/>
  </p:clrMapOvr>
  <p:transition>
    <p:blinds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786058"/>
            <a:ext cx="2643174" cy="1714512"/>
          </a:xfrm>
          <a:effectLst>
            <a:outerShdw blurRad="50800" dist="38100" dir="5400000" algn="t" rotWithShape="0">
              <a:prstClr val="black">
                <a:alpha val="40000"/>
              </a:prstClr>
            </a:outerShdw>
          </a:effectLst>
        </p:spPr>
        <p:txBody>
          <a:bodyPr anchor="t"/>
          <a:lstStyle/>
          <a:p>
            <a:pPr algn="ctr" fontAlgn="auto">
              <a:spcAft>
                <a:spcPts val="0"/>
              </a:spcAft>
              <a:defRPr/>
            </a:pPr>
            <a:r>
              <a:rPr lang="ro-RO" sz="32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rPr>
              <a:t>Strategia </a:t>
            </a:r>
            <a:br>
              <a:rPr lang="ro-RO" sz="32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rPr>
            </a:br>
            <a:r>
              <a:rPr lang="ro-RO" sz="32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rPr>
              <a:t>S.I.P. Județul Hunedoara</a:t>
            </a:r>
            <a:endParaRPr lang="ro-RO" sz="3200" cap="none"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ndParaRPr>
          </a:p>
        </p:txBody>
      </p:sp>
      <p:sp>
        <p:nvSpPr>
          <p:cNvPr id="3" name="Subtitle 2"/>
          <p:cNvSpPr>
            <a:spLocks noGrp="1"/>
          </p:cNvSpPr>
          <p:nvPr>
            <p:ph type="subTitle" idx="1"/>
          </p:nvPr>
        </p:nvSpPr>
        <p:spPr>
          <a:xfrm>
            <a:off x="0" y="4286256"/>
            <a:ext cx="2643174" cy="1101248"/>
          </a:xfrm>
          <a:effectLst>
            <a:outerShdw blurRad="50800" dist="38100" dir="5400000" algn="t" rotWithShape="0">
              <a:prstClr val="black">
                <a:alpha val="40000"/>
              </a:prstClr>
            </a:outerShdw>
          </a:effectLst>
        </p:spPr>
        <p:txBody>
          <a:bodyPr>
            <a:normAutofit/>
          </a:bodyPr>
          <a:lstStyle/>
          <a:p>
            <a:pPr algn="ctr" fontAlgn="auto">
              <a:spcAft>
                <a:spcPts val="0"/>
              </a:spcAft>
              <a:buFont typeface="Wingdings 2"/>
              <a:buNone/>
              <a:defRPr/>
            </a:pPr>
            <a:r>
              <a:rPr lang="ro-RO"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rPr>
              <a:t>2011-2015</a:t>
            </a:r>
            <a:endParaRPr lang="ro-RO"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ndParaRPr>
          </a:p>
        </p:txBody>
      </p:sp>
      <p:pic>
        <p:nvPicPr>
          <p:cNvPr id="6" name="Picture 5" descr="SiglaSIP.png"/>
          <p:cNvPicPr>
            <a:picLocks noChangeAspect="1"/>
          </p:cNvPicPr>
          <p:nvPr/>
        </p:nvPicPr>
        <p:blipFill>
          <a:blip r:embed="rId2" cstate="print"/>
          <a:stretch>
            <a:fillRect/>
          </a:stretch>
        </p:blipFill>
        <p:spPr>
          <a:xfrm>
            <a:off x="214313" y="285750"/>
            <a:ext cx="2286000" cy="1619250"/>
          </a:xfrm>
          <a:prstGeom prst="rect">
            <a:avLst/>
          </a:prstGeom>
          <a:ln>
            <a:noFill/>
          </a:ln>
          <a:effectLst>
            <a:outerShdw blurRad="292100" dist="139700" dir="2700000" algn="tl" rotWithShape="0">
              <a:srgbClr val="333333">
                <a:alpha val="65000"/>
              </a:srgbClr>
            </a:outerShdw>
          </a:effectLst>
        </p:spPr>
      </p:pic>
      <p:sp>
        <p:nvSpPr>
          <p:cNvPr id="8" name="Title 1"/>
          <p:cNvSpPr txBox="1">
            <a:spLocks/>
          </p:cNvSpPr>
          <p:nvPr/>
        </p:nvSpPr>
        <p:spPr>
          <a:xfrm>
            <a:off x="0" y="5500702"/>
            <a:ext cx="2643174" cy="928694"/>
          </a:xfrm>
          <a:prstGeom prst="rect">
            <a:avLst/>
          </a:prstGeom>
          <a:effectLst>
            <a:outerShdw blurRad="50800" dist="38100" dir="5400000" algn="t" rotWithShape="0">
              <a:prstClr val="black">
                <a:alpha val="40000"/>
              </a:prstClr>
            </a:outerShdw>
          </a:effectLst>
        </p:spPr>
        <p:txBody>
          <a:bodyPr lIns="45720" tIns="0" rIns="45720" bIns="0">
            <a:scene3d>
              <a:camera prst="orthographicFront"/>
              <a:lightRig rig="soft" dir="t">
                <a:rot lat="0" lon="0" rev="10800000"/>
              </a:lightRig>
            </a:scene3d>
            <a:sp3d>
              <a:bevelT w="27940" h="12700"/>
              <a:contourClr>
                <a:srgbClr val="DDDDDD"/>
              </a:contourClr>
            </a:sp3d>
          </a:bodyPr>
          <a:lstStyle/>
          <a:p>
            <a:pPr algn="ctr" fontAlgn="auto">
              <a:spcAft>
                <a:spcPts val="0"/>
              </a:spcAft>
              <a:defRPr/>
            </a:pPr>
            <a:r>
              <a:rPr lang="ro-RO" sz="2400" b="1" i="1" spc="150" dirty="0">
                <a:ln w="11430"/>
                <a:solidFill>
                  <a:srgbClr val="F8F8F8"/>
                </a:solidFill>
                <a:effectLst>
                  <a:outerShdw blurRad="25400" algn="tl" rotWithShape="0">
                    <a:srgbClr val="000000">
                      <a:alpha val="43000"/>
                    </a:srgbClr>
                  </a:outerShdw>
                </a:effectLst>
                <a:latin typeface="Calibri" pitchFamily="34" charset="0"/>
                <a:ea typeface="+mj-ea"/>
                <a:cs typeface="+mj-cs"/>
              </a:rPr>
              <a:t>Numai împreună suntem puternici!</a:t>
            </a:r>
            <a:endParaRPr lang="ro-RO" sz="2400" b="1" i="1" spc="150" dirty="0">
              <a:ln w="11430"/>
              <a:solidFill>
                <a:srgbClr val="F8F8F8"/>
              </a:solidFill>
              <a:effectLst>
                <a:outerShdw blurRad="25400" algn="tl" rotWithShape="0">
                  <a:srgbClr val="000000">
                    <a:alpha val="43000"/>
                  </a:srgbClr>
                </a:outerShdw>
              </a:effectLst>
              <a:latin typeface="Calibri" pitchFamily="34" charset="0"/>
              <a:ea typeface="+mj-ea"/>
              <a:cs typeface="+mj-cs"/>
            </a:endParaRPr>
          </a:p>
        </p:txBody>
      </p:sp>
      <p:sp>
        <p:nvSpPr>
          <p:cNvPr id="9" name="Rectangle 8"/>
          <p:cNvSpPr/>
          <p:nvPr/>
        </p:nvSpPr>
        <p:spPr>
          <a:xfrm>
            <a:off x="2643174" y="428604"/>
            <a:ext cx="6500826" cy="646331"/>
          </a:xfrm>
          <a:prstGeom prst="rect">
            <a:avLst/>
          </a:prstGeom>
        </p:spPr>
        <p:txBody>
          <a:bodyPr>
            <a:spAutoFit/>
          </a:bodyPr>
          <a:lstStyle/>
          <a:p>
            <a:pPr algn="ctr" fontAlgn="auto">
              <a:spcAft>
                <a:spcPts val="0"/>
              </a:spcAft>
              <a:defRPr/>
            </a:pPr>
            <a:r>
              <a:rPr lang="vi-VN"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cs typeface="+mn-cs"/>
              </a:rPr>
              <a:t>Mijloace de realizare</a:t>
            </a:r>
            <a:endParaRPr lang="vi-VN"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cs typeface="+mn-cs"/>
            </a:endParaRPr>
          </a:p>
        </p:txBody>
      </p:sp>
      <p:sp>
        <p:nvSpPr>
          <p:cNvPr id="11" name="Title 1"/>
          <p:cNvSpPr txBox="1">
            <a:spLocks/>
          </p:cNvSpPr>
          <p:nvPr/>
        </p:nvSpPr>
        <p:spPr>
          <a:xfrm>
            <a:off x="3786188" y="1428750"/>
            <a:ext cx="5143500" cy="642938"/>
          </a:xfrm>
          <a:prstGeom prst="rect">
            <a:avLst/>
          </a:prstGeom>
          <a:effectLst>
            <a:outerShdw blurRad="50800" dist="38100" dir="5400000" algn="t" rotWithShape="0">
              <a:prstClr val="black">
                <a:alpha val="40000"/>
              </a:prstClr>
            </a:outerShdw>
          </a:effectLst>
        </p:spPr>
        <p:txBody>
          <a:bodyPr lIns="45720" tIns="0" rIns="45720" bIns="0"/>
          <a:lstStyle/>
          <a:p>
            <a:pPr fontAlgn="auto">
              <a:spcAft>
                <a:spcPts val="0"/>
              </a:spcAft>
              <a:defRPr/>
            </a:pPr>
            <a:r>
              <a:rPr lang="vi-VN" b="1" dirty="0">
                <a:ln w="18415" cmpd="sng">
                  <a:no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Calibri" pitchFamily="34" charset="0"/>
                <a:ea typeface="+mj-ea"/>
                <a:cs typeface="+mj-cs"/>
              </a:rPr>
              <a:t>Monitorizarea curentă de către liderii de sindicat a activității organelor de conducere din unitățile școlare și asigurarea transparenței și legalității actului de conducere al unității de învățământ (afișarea ordinii de zi, publicarea deciziilor, accesul la procesele verbale etc.).</a:t>
            </a:r>
            <a:endParaRPr lang="ro-RO" b="1" dirty="0">
              <a:ln w="18415" cmpd="sng">
                <a:no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Calibri" pitchFamily="34" charset="0"/>
              <a:ea typeface="+mj-ea"/>
              <a:cs typeface="+mj-cs"/>
            </a:endParaRPr>
          </a:p>
        </p:txBody>
      </p:sp>
      <p:sp>
        <p:nvSpPr>
          <p:cNvPr id="12" name="Rectangle 11"/>
          <p:cNvSpPr/>
          <p:nvPr/>
        </p:nvSpPr>
        <p:spPr>
          <a:xfrm>
            <a:off x="2812332" y="1827732"/>
            <a:ext cx="1000132" cy="923330"/>
          </a:xfrm>
          <a:prstGeom prst="rect">
            <a:avLst/>
          </a:prstGeom>
        </p:spPr>
        <p:txBody>
          <a:bodyPr>
            <a:spAutoFit/>
            <a:scene3d>
              <a:camera prst="orthographicFront">
                <a:rot lat="0" lon="0" rev="0"/>
              </a:camera>
              <a:lightRig rig="contrasting" dir="t">
                <a:rot lat="0" lon="0" rev="4500000"/>
              </a:lightRig>
            </a:scene3d>
            <a:sp3d extrusionH="57150" contourW="6350" prstMaterial="metal">
              <a:bevelT w="127000" h="31750" prst="artDeco"/>
              <a:contourClr>
                <a:schemeClr val="accent1">
                  <a:shade val="75000"/>
                </a:schemeClr>
              </a:contourClr>
            </a:sp3d>
          </a:bodyPr>
          <a:lstStyle/>
          <a:p>
            <a:pPr fontAlgn="auto">
              <a:spcBef>
                <a:spcPts val="0"/>
              </a:spcBef>
              <a:spcAft>
                <a:spcPts val="0"/>
              </a:spcAft>
              <a:defRPr/>
            </a:pPr>
            <a:r>
              <a:rPr lang="ro-RO" sz="5400" b="1" cap="all" dirty="0">
                <a:ln w="0"/>
                <a:solidFill>
                  <a:srgbClr val="0070C0"/>
                </a:solidFill>
                <a:effectLst>
                  <a:outerShdw blurRad="38100" dist="38100" dir="2700000" algn="tl">
                    <a:srgbClr val="000000">
                      <a:alpha val="43137"/>
                    </a:srgbClr>
                  </a:outerShdw>
                  <a:reflection blurRad="12700" stA="50000" endPos="50000" dist="5000" dir="5400000" sy="-100000" rotWithShape="0"/>
                </a:effectLst>
                <a:latin typeface="Calibri" pitchFamily="34" charset="0"/>
                <a:cs typeface="+mn-cs"/>
              </a:rPr>
              <a:t>A6</a:t>
            </a:r>
            <a:endParaRPr lang="ro-RO" sz="3200" b="1" cap="all" dirty="0">
              <a:ln w="0"/>
              <a:solidFill>
                <a:srgbClr val="0070C0"/>
              </a:solidFill>
              <a:effectLst>
                <a:reflection blurRad="12700" stA="50000" endPos="50000" dist="5000" dir="5400000" sy="-100000" rotWithShape="0"/>
              </a:effectLst>
              <a:latin typeface="+mn-lt"/>
              <a:cs typeface="+mn-cs"/>
            </a:endParaRPr>
          </a:p>
        </p:txBody>
      </p:sp>
      <p:sp>
        <p:nvSpPr>
          <p:cNvPr id="23" name="Title 1"/>
          <p:cNvSpPr txBox="1">
            <a:spLocks/>
          </p:cNvSpPr>
          <p:nvPr/>
        </p:nvSpPr>
        <p:spPr>
          <a:xfrm>
            <a:off x="3813175" y="3319463"/>
            <a:ext cx="5143500" cy="1038225"/>
          </a:xfrm>
          <a:prstGeom prst="rect">
            <a:avLst/>
          </a:prstGeom>
          <a:effectLst>
            <a:outerShdw blurRad="50800" dist="38100" dir="5400000" algn="t" rotWithShape="0">
              <a:prstClr val="black">
                <a:alpha val="40000"/>
              </a:prstClr>
            </a:outerShdw>
          </a:effectLst>
        </p:spPr>
        <p:txBody>
          <a:bodyPr lIns="45720" tIns="0" rIns="45720" bIns="0"/>
          <a:lstStyle/>
          <a:p>
            <a:pPr fontAlgn="auto">
              <a:spcAft>
                <a:spcPts val="0"/>
              </a:spcAft>
              <a:defRPr/>
            </a:pPr>
            <a:r>
              <a:rPr lang="vi-VN" b="1" dirty="0">
                <a:ln w="18415" cmpd="sng">
                  <a:no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Calibri" pitchFamily="34" charset="0"/>
                <a:ea typeface="+mj-ea"/>
                <a:cs typeface="+mj-cs"/>
              </a:rPr>
              <a:t>Realizarea de sondaje de opinie, anchete sociologice, referendum-uri pentru o mai bună cunoaştere a punctelor de vedere ale membrilor de sindicat.</a:t>
            </a:r>
            <a:endParaRPr lang="ro-RO" b="1" dirty="0">
              <a:ln w="18415" cmpd="sng">
                <a:no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Calibri" pitchFamily="34" charset="0"/>
              <a:ea typeface="+mj-ea"/>
              <a:cs typeface="+mj-cs"/>
            </a:endParaRPr>
          </a:p>
        </p:txBody>
      </p:sp>
      <p:sp>
        <p:nvSpPr>
          <p:cNvPr id="24" name="Rectangle 23"/>
          <p:cNvSpPr/>
          <p:nvPr/>
        </p:nvSpPr>
        <p:spPr>
          <a:xfrm>
            <a:off x="2838614" y="3278716"/>
            <a:ext cx="1000132" cy="923330"/>
          </a:xfrm>
          <a:prstGeom prst="rect">
            <a:avLst/>
          </a:prstGeom>
        </p:spPr>
        <p:txBody>
          <a:bodyPr>
            <a:spAutoFit/>
            <a:scene3d>
              <a:camera prst="orthographicFront">
                <a:rot lat="0" lon="0" rev="0"/>
              </a:camera>
              <a:lightRig rig="contrasting" dir="t">
                <a:rot lat="0" lon="0" rev="4500000"/>
              </a:lightRig>
            </a:scene3d>
            <a:sp3d extrusionH="57150" contourW="6350" prstMaterial="metal">
              <a:bevelT w="127000" h="31750" prst="artDeco"/>
              <a:contourClr>
                <a:schemeClr val="accent1">
                  <a:shade val="75000"/>
                </a:schemeClr>
              </a:contourClr>
            </a:sp3d>
          </a:bodyPr>
          <a:lstStyle/>
          <a:p>
            <a:pPr fontAlgn="auto">
              <a:spcBef>
                <a:spcPts val="0"/>
              </a:spcBef>
              <a:spcAft>
                <a:spcPts val="0"/>
              </a:spcAft>
              <a:defRPr/>
            </a:pPr>
            <a:r>
              <a:rPr lang="ro-RO" sz="5400" b="1" cap="all" dirty="0">
                <a:ln w="0"/>
                <a:solidFill>
                  <a:srgbClr val="0070C0"/>
                </a:solidFill>
                <a:effectLst>
                  <a:outerShdw blurRad="38100" dist="38100" dir="2700000" algn="tl">
                    <a:srgbClr val="000000">
                      <a:alpha val="43137"/>
                    </a:srgbClr>
                  </a:outerShdw>
                  <a:reflection blurRad="12700" stA="50000" endPos="50000" dist="5000" dir="5400000" sy="-100000" rotWithShape="0"/>
                </a:effectLst>
                <a:latin typeface="Calibri" pitchFamily="34" charset="0"/>
                <a:cs typeface="+mn-cs"/>
              </a:rPr>
              <a:t>A7</a:t>
            </a:r>
            <a:endParaRPr lang="ro-RO" sz="3200" b="1" cap="all" dirty="0">
              <a:ln w="0"/>
              <a:solidFill>
                <a:srgbClr val="0070C0"/>
              </a:solidFill>
              <a:effectLst>
                <a:reflection blurRad="12700" stA="50000" endPos="50000" dist="5000" dir="5400000" sy="-100000" rotWithShape="0"/>
              </a:effectLst>
              <a:latin typeface="+mn-lt"/>
              <a:cs typeface="+mn-cs"/>
            </a:endParaRPr>
          </a:p>
        </p:txBody>
      </p:sp>
      <p:sp>
        <p:nvSpPr>
          <p:cNvPr id="25" name="Title 1"/>
          <p:cNvSpPr txBox="1">
            <a:spLocks/>
          </p:cNvSpPr>
          <p:nvPr/>
        </p:nvSpPr>
        <p:spPr>
          <a:xfrm>
            <a:off x="3808413" y="4391025"/>
            <a:ext cx="5143500" cy="642938"/>
          </a:xfrm>
          <a:prstGeom prst="rect">
            <a:avLst/>
          </a:prstGeom>
          <a:effectLst>
            <a:outerShdw blurRad="50800" dist="38100" dir="5400000" algn="t" rotWithShape="0">
              <a:prstClr val="black">
                <a:alpha val="40000"/>
              </a:prstClr>
            </a:outerShdw>
          </a:effectLst>
        </p:spPr>
        <p:txBody>
          <a:bodyPr lIns="45720" tIns="0" rIns="45720" bIns="0"/>
          <a:lstStyle/>
          <a:p>
            <a:pPr fontAlgn="auto">
              <a:spcAft>
                <a:spcPts val="0"/>
              </a:spcAft>
              <a:defRPr/>
            </a:pPr>
            <a:r>
              <a:rPr lang="vi-VN" b="1" dirty="0">
                <a:ln w="18415" cmpd="sng">
                  <a:no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Calibri" pitchFamily="34" charset="0"/>
                <a:ea typeface="+mj-ea"/>
                <a:cs typeface="+mj-cs"/>
              </a:rPr>
              <a:t>Organizarea unor cursuri de educaţie şi formare sindicală pentru liderii de sindicat.</a:t>
            </a:r>
            <a:endParaRPr lang="ro-RO" b="1" dirty="0">
              <a:ln w="18415" cmpd="sng">
                <a:no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Calibri" pitchFamily="34" charset="0"/>
              <a:ea typeface="+mj-ea"/>
              <a:cs typeface="+mj-cs"/>
            </a:endParaRPr>
          </a:p>
        </p:txBody>
      </p:sp>
      <p:sp>
        <p:nvSpPr>
          <p:cNvPr id="26" name="Rectangle 25"/>
          <p:cNvSpPr/>
          <p:nvPr/>
        </p:nvSpPr>
        <p:spPr>
          <a:xfrm>
            <a:off x="2834910" y="4177247"/>
            <a:ext cx="1000132" cy="923330"/>
          </a:xfrm>
          <a:prstGeom prst="rect">
            <a:avLst/>
          </a:prstGeom>
        </p:spPr>
        <p:txBody>
          <a:bodyPr>
            <a:spAutoFit/>
            <a:scene3d>
              <a:camera prst="orthographicFront">
                <a:rot lat="0" lon="0" rev="0"/>
              </a:camera>
              <a:lightRig rig="contrasting" dir="t">
                <a:rot lat="0" lon="0" rev="4500000"/>
              </a:lightRig>
            </a:scene3d>
            <a:sp3d extrusionH="57150" contourW="6350" prstMaterial="metal">
              <a:bevelT w="127000" h="31750" prst="artDeco"/>
              <a:contourClr>
                <a:schemeClr val="accent1">
                  <a:shade val="75000"/>
                </a:schemeClr>
              </a:contourClr>
            </a:sp3d>
          </a:bodyPr>
          <a:lstStyle/>
          <a:p>
            <a:pPr fontAlgn="auto">
              <a:spcBef>
                <a:spcPts val="0"/>
              </a:spcBef>
              <a:spcAft>
                <a:spcPts val="0"/>
              </a:spcAft>
              <a:defRPr/>
            </a:pPr>
            <a:r>
              <a:rPr lang="ro-RO" sz="5400" b="1" cap="all" dirty="0">
                <a:ln w="0"/>
                <a:solidFill>
                  <a:srgbClr val="0070C0"/>
                </a:solidFill>
                <a:effectLst>
                  <a:outerShdw blurRad="38100" dist="38100" dir="2700000" algn="tl">
                    <a:srgbClr val="000000">
                      <a:alpha val="43137"/>
                    </a:srgbClr>
                  </a:outerShdw>
                  <a:reflection blurRad="12700" stA="50000" endPos="50000" dist="5000" dir="5400000" sy="-100000" rotWithShape="0"/>
                </a:effectLst>
                <a:latin typeface="Calibri" pitchFamily="34" charset="0"/>
                <a:cs typeface="+mn-cs"/>
              </a:rPr>
              <a:t>A8</a:t>
            </a:r>
            <a:endParaRPr lang="ro-RO" sz="3200" b="1" cap="all" dirty="0">
              <a:ln w="0"/>
              <a:solidFill>
                <a:srgbClr val="0070C0"/>
              </a:solidFill>
              <a:effectLst>
                <a:reflection blurRad="12700" stA="50000" endPos="50000" dist="5000" dir="5400000" sy="-100000" rotWithShape="0"/>
              </a:effectLst>
              <a:latin typeface="+mn-lt"/>
              <a:cs typeface="+mn-cs"/>
            </a:endParaRPr>
          </a:p>
        </p:txBody>
      </p:sp>
      <p:sp>
        <p:nvSpPr>
          <p:cNvPr id="27" name="Title 1"/>
          <p:cNvSpPr txBox="1">
            <a:spLocks/>
          </p:cNvSpPr>
          <p:nvPr/>
        </p:nvSpPr>
        <p:spPr>
          <a:xfrm>
            <a:off x="3824288" y="5286375"/>
            <a:ext cx="5143500" cy="942975"/>
          </a:xfrm>
          <a:prstGeom prst="rect">
            <a:avLst/>
          </a:prstGeom>
          <a:effectLst>
            <a:outerShdw blurRad="50800" dist="38100" dir="5400000" algn="t" rotWithShape="0">
              <a:prstClr val="black">
                <a:alpha val="40000"/>
              </a:prstClr>
            </a:outerShdw>
          </a:effectLst>
        </p:spPr>
        <p:txBody>
          <a:bodyPr lIns="45720" tIns="0" rIns="45720" bIns="0"/>
          <a:lstStyle/>
          <a:p>
            <a:pPr fontAlgn="auto">
              <a:spcAft>
                <a:spcPts val="0"/>
              </a:spcAft>
              <a:defRPr/>
            </a:pPr>
            <a:r>
              <a:rPr lang="vi-VN" b="1" dirty="0">
                <a:ln w="18415" cmpd="sng">
                  <a:no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Calibri" pitchFamily="34" charset="0"/>
                <a:ea typeface="+mj-ea"/>
                <a:cs typeface="+mj-cs"/>
              </a:rPr>
              <a:t>Organizarea de evenimente (mese rotunde, simpozioane, conferinţe etc.) pentru informarea corectă a partenerilor sociali şi a opiniei public.</a:t>
            </a:r>
            <a:endParaRPr lang="ro-RO" b="1" dirty="0">
              <a:ln w="18415" cmpd="sng">
                <a:no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Calibri" pitchFamily="34" charset="0"/>
              <a:ea typeface="+mj-ea"/>
              <a:cs typeface="+mj-cs"/>
            </a:endParaRPr>
          </a:p>
        </p:txBody>
      </p:sp>
      <p:sp>
        <p:nvSpPr>
          <p:cNvPr id="28" name="Rectangle 27"/>
          <p:cNvSpPr/>
          <p:nvPr/>
        </p:nvSpPr>
        <p:spPr>
          <a:xfrm>
            <a:off x="2849903" y="5241408"/>
            <a:ext cx="1000132" cy="923330"/>
          </a:xfrm>
          <a:prstGeom prst="rect">
            <a:avLst/>
          </a:prstGeom>
        </p:spPr>
        <p:txBody>
          <a:bodyPr>
            <a:spAutoFit/>
            <a:scene3d>
              <a:camera prst="orthographicFront">
                <a:rot lat="0" lon="0" rev="0"/>
              </a:camera>
              <a:lightRig rig="contrasting" dir="t">
                <a:rot lat="0" lon="0" rev="4500000"/>
              </a:lightRig>
            </a:scene3d>
            <a:sp3d extrusionH="57150" contourW="6350" prstMaterial="metal">
              <a:bevelT w="127000" h="31750" prst="artDeco"/>
              <a:contourClr>
                <a:schemeClr val="accent1">
                  <a:shade val="75000"/>
                </a:schemeClr>
              </a:contourClr>
            </a:sp3d>
          </a:bodyPr>
          <a:lstStyle/>
          <a:p>
            <a:pPr fontAlgn="auto">
              <a:spcBef>
                <a:spcPts val="0"/>
              </a:spcBef>
              <a:spcAft>
                <a:spcPts val="0"/>
              </a:spcAft>
              <a:defRPr/>
            </a:pPr>
            <a:r>
              <a:rPr lang="ro-RO" sz="5400" b="1" cap="all" dirty="0">
                <a:ln w="0"/>
                <a:solidFill>
                  <a:srgbClr val="0070C0"/>
                </a:solidFill>
                <a:effectLst>
                  <a:outerShdw blurRad="38100" dist="38100" dir="2700000" algn="tl">
                    <a:srgbClr val="000000">
                      <a:alpha val="43137"/>
                    </a:srgbClr>
                  </a:outerShdw>
                  <a:reflection blurRad="12700" stA="50000" endPos="50000" dist="5000" dir="5400000" sy="-100000" rotWithShape="0"/>
                </a:effectLst>
                <a:latin typeface="Calibri" pitchFamily="34" charset="0"/>
                <a:cs typeface="+mn-cs"/>
              </a:rPr>
              <a:t>A9</a:t>
            </a:r>
            <a:endParaRPr lang="ro-RO" sz="3200" b="1" cap="all" dirty="0">
              <a:ln w="0"/>
              <a:solidFill>
                <a:srgbClr val="0070C0"/>
              </a:solidFill>
              <a:effectLst>
                <a:reflection blurRad="12700" stA="50000" endPos="50000" dist="5000" dir="5400000" sy="-100000" rotWithShape="0"/>
              </a:effectLst>
              <a:latin typeface="+mn-lt"/>
              <a:cs typeface="+mn-cs"/>
            </a:endParaRPr>
          </a:p>
        </p:txBody>
      </p:sp>
    </p:spTree>
  </p:cSld>
  <p:clrMapOvr>
    <a:masterClrMapping/>
  </p:clrMapOvr>
  <p:transition>
    <p:blinds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786058"/>
            <a:ext cx="2643174" cy="1714512"/>
          </a:xfrm>
          <a:effectLst>
            <a:outerShdw blurRad="50800" dist="38100" dir="5400000" algn="t" rotWithShape="0">
              <a:prstClr val="black">
                <a:alpha val="40000"/>
              </a:prstClr>
            </a:outerShdw>
          </a:effectLst>
        </p:spPr>
        <p:txBody>
          <a:bodyPr anchor="t"/>
          <a:lstStyle/>
          <a:p>
            <a:pPr algn="ctr" fontAlgn="auto">
              <a:spcAft>
                <a:spcPts val="0"/>
              </a:spcAft>
              <a:defRPr/>
            </a:pPr>
            <a:r>
              <a:rPr lang="ro-RO" sz="32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rPr>
              <a:t>Strategia </a:t>
            </a:r>
            <a:br>
              <a:rPr lang="ro-RO" sz="32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rPr>
            </a:br>
            <a:r>
              <a:rPr lang="ro-RO" sz="32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rPr>
              <a:t>S.I.P. Județul Hunedoara</a:t>
            </a:r>
            <a:endParaRPr lang="ro-RO" sz="3200" cap="none"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ndParaRPr>
          </a:p>
        </p:txBody>
      </p:sp>
      <p:sp>
        <p:nvSpPr>
          <p:cNvPr id="3" name="Subtitle 2"/>
          <p:cNvSpPr>
            <a:spLocks noGrp="1"/>
          </p:cNvSpPr>
          <p:nvPr>
            <p:ph type="subTitle" idx="1"/>
          </p:nvPr>
        </p:nvSpPr>
        <p:spPr>
          <a:xfrm>
            <a:off x="0" y="4286256"/>
            <a:ext cx="2643174" cy="1101248"/>
          </a:xfrm>
          <a:effectLst>
            <a:outerShdw blurRad="50800" dist="38100" dir="5400000" algn="t" rotWithShape="0">
              <a:prstClr val="black">
                <a:alpha val="40000"/>
              </a:prstClr>
            </a:outerShdw>
          </a:effectLst>
        </p:spPr>
        <p:txBody>
          <a:bodyPr>
            <a:normAutofit/>
          </a:bodyPr>
          <a:lstStyle/>
          <a:p>
            <a:pPr algn="ctr" fontAlgn="auto">
              <a:spcAft>
                <a:spcPts val="0"/>
              </a:spcAft>
              <a:buFont typeface="Wingdings 2"/>
              <a:buNone/>
              <a:defRPr/>
            </a:pPr>
            <a:r>
              <a:rPr lang="ro-RO"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rPr>
              <a:t>2011-2015</a:t>
            </a:r>
            <a:endParaRPr lang="ro-RO"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ndParaRPr>
          </a:p>
        </p:txBody>
      </p:sp>
      <p:pic>
        <p:nvPicPr>
          <p:cNvPr id="6" name="Picture 5" descr="SiglaSIP.png"/>
          <p:cNvPicPr>
            <a:picLocks noChangeAspect="1"/>
          </p:cNvPicPr>
          <p:nvPr/>
        </p:nvPicPr>
        <p:blipFill>
          <a:blip r:embed="rId2" cstate="print"/>
          <a:stretch>
            <a:fillRect/>
          </a:stretch>
        </p:blipFill>
        <p:spPr>
          <a:xfrm>
            <a:off x="214313" y="285750"/>
            <a:ext cx="2286000" cy="1619250"/>
          </a:xfrm>
          <a:prstGeom prst="rect">
            <a:avLst/>
          </a:prstGeom>
          <a:ln>
            <a:noFill/>
          </a:ln>
          <a:effectLst>
            <a:outerShdw blurRad="292100" dist="139700" dir="2700000" algn="tl" rotWithShape="0">
              <a:srgbClr val="333333">
                <a:alpha val="65000"/>
              </a:srgbClr>
            </a:outerShdw>
          </a:effectLst>
        </p:spPr>
      </p:pic>
      <p:sp>
        <p:nvSpPr>
          <p:cNvPr id="8" name="Title 1"/>
          <p:cNvSpPr txBox="1">
            <a:spLocks/>
          </p:cNvSpPr>
          <p:nvPr/>
        </p:nvSpPr>
        <p:spPr>
          <a:xfrm>
            <a:off x="0" y="5500702"/>
            <a:ext cx="2643174" cy="928694"/>
          </a:xfrm>
          <a:prstGeom prst="rect">
            <a:avLst/>
          </a:prstGeom>
          <a:effectLst>
            <a:outerShdw blurRad="50800" dist="38100" dir="5400000" algn="t" rotWithShape="0">
              <a:prstClr val="black">
                <a:alpha val="40000"/>
              </a:prstClr>
            </a:outerShdw>
          </a:effectLst>
        </p:spPr>
        <p:txBody>
          <a:bodyPr lIns="45720" tIns="0" rIns="45720" bIns="0">
            <a:scene3d>
              <a:camera prst="orthographicFront"/>
              <a:lightRig rig="soft" dir="t">
                <a:rot lat="0" lon="0" rev="10800000"/>
              </a:lightRig>
            </a:scene3d>
            <a:sp3d>
              <a:bevelT w="27940" h="12700"/>
              <a:contourClr>
                <a:srgbClr val="DDDDDD"/>
              </a:contourClr>
            </a:sp3d>
          </a:bodyPr>
          <a:lstStyle/>
          <a:p>
            <a:pPr algn="ctr" fontAlgn="auto">
              <a:spcAft>
                <a:spcPts val="0"/>
              </a:spcAft>
              <a:defRPr/>
            </a:pPr>
            <a:r>
              <a:rPr lang="ro-RO" sz="2400" b="1" i="1" spc="150" dirty="0">
                <a:ln w="11430"/>
                <a:solidFill>
                  <a:srgbClr val="F8F8F8"/>
                </a:solidFill>
                <a:effectLst>
                  <a:outerShdw blurRad="25400" algn="tl" rotWithShape="0">
                    <a:srgbClr val="000000">
                      <a:alpha val="43000"/>
                    </a:srgbClr>
                  </a:outerShdw>
                </a:effectLst>
                <a:latin typeface="Calibri" pitchFamily="34" charset="0"/>
                <a:ea typeface="+mj-ea"/>
                <a:cs typeface="+mj-cs"/>
              </a:rPr>
              <a:t>Numai împreună suntem puternici!</a:t>
            </a:r>
            <a:endParaRPr lang="ro-RO" sz="2400" b="1" i="1" spc="150" dirty="0">
              <a:ln w="11430"/>
              <a:solidFill>
                <a:srgbClr val="F8F8F8"/>
              </a:solidFill>
              <a:effectLst>
                <a:outerShdw blurRad="25400" algn="tl" rotWithShape="0">
                  <a:srgbClr val="000000">
                    <a:alpha val="43000"/>
                  </a:srgbClr>
                </a:outerShdw>
              </a:effectLst>
              <a:latin typeface="Calibri" pitchFamily="34" charset="0"/>
              <a:ea typeface="+mj-ea"/>
              <a:cs typeface="+mj-cs"/>
            </a:endParaRPr>
          </a:p>
        </p:txBody>
      </p:sp>
      <p:sp>
        <p:nvSpPr>
          <p:cNvPr id="9" name="Rectangle 8"/>
          <p:cNvSpPr/>
          <p:nvPr/>
        </p:nvSpPr>
        <p:spPr>
          <a:xfrm>
            <a:off x="2643174" y="428604"/>
            <a:ext cx="6500826" cy="646331"/>
          </a:xfrm>
          <a:prstGeom prst="rect">
            <a:avLst/>
          </a:prstGeom>
        </p:spPr>
        <p:txBody>
          <a:bodyPr>
            <a:spAutoFit/>
          </a:bodyPr>
          <a:lstStyle/>
          <a:p>
            <a:pPr algn="ctr" fontAlgn="auto">
              <a:spcAft>
                <a:spcPts val="0"/>
              </a:spcAft>
              <a:defRPr/>
            </a:pPr>
            <a:r>
              <a:rPr lang="vi-VN"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cs typeface="+mn-cs"/>
              </a:rPr>
              <a:t>Mijloace de realizare</a:t>
            </a:r>
            <a:endParaRPr lang="vi-VN"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cs typeface="+mn-cs"/>
            </a:endParaRPr>
          </a:p>
        </p:txBody>
      </p:sp>
      <p:sp>
        <p:nvSpPr>
          <p:cNvPr id="11" name="Title 1"/>
          <p:cNvSpPr txBox="1">
            <a:spLocks/>
          </p:cNvSpPr>
          <p:nvPr/>
        </p:nvSpPr>
        <p:spPr>
          <a:xfrm>
            <a:off x="4143375" y="1428750"/>
            <a:ext cx="4786313" cy="928688"/>
          </a:xfrm>
          <a:prstGeom prst="rect">
            <a:avLst/>
          </a:prstGeom>
          <a:effectLst>
            <a:outerShdw blurRad="50800" dist="38100" dir="5400000" algn="t" rotWithShape="0">
              <a:prstClr val="black">
                <a:alpha val="40000"/>
              </a:prstClr>
            </a:outerShdw>
          </a:effectLst>
        </p:spPr>
        <p:txBody>
          <a:bodyPr lIns="45720" tIns="0" rIns="45720" bIns="0"/>
          <a:lstStyle/>
          <a:p>
            <a:pPr fontAlgn="auto">
              <a:spcAft>
                <a:spcPts val="0"/>
              </a:spcAft>
              <a:defRPr/>
            </a:pPr>
            <a:r>
              <a:rPr lang="vi-VN" b="1" dirty="0">
                <a:ln w="18415" cmpd="sng">
                  <a:no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Calibri" pitchFamily="34" charset="0"/>
                <a:ea typeface="+mj-ea"/>
                <a:cs typeface="+mj-cs"/>
              </a:rPr>
              <a:t>Schimburi de experienţă între sindicatele afiliate şi grupele sindicale din unităţile de învăţământ şi structurile similare din alte judeţe.</a:t>
            </a:r>
            <a:endParaRPr lang="ro-RO" b="1" dirty="0">
              <a:ln w="18415" cmpd="sng">
                <a:no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Calibri" pitchFamily="34" charset="0"/>
              <a:ea typeface="+mj-ea"/>
              <a:cs typeface="+mj-cs"/>
            </a:endParaRPr>
          </a:p>
        </p:txBody>
      </p:sp>
      <p:sp>
        <p:nvSpPr>
          <p:cNvPr id="12" name="Rectangle 11"/>
          <p:cNvSpPr/>
          <p:nvPr/>
        </p:nvSpPr>
        <p:spPr>
          <a:xfrm>
            <a:off x="2812332" y="1410039"/>
            <a:ext cx="1402478" cy="923330"/>
          </a:xfrm>
          <a:prstGeom prst="rect">
            <a:avLst/>
          </a:prstGeom>
        </p:spPr>
        <p:txBody>
          <a:bodyPr>
            <a:spAutoFit/>
            <a:scene3d>
              <a:camera prst="orthographicFront">
                <a:rot lat="0" lon="0" rev="0"/>
              </a:camera>
              <a:lightRig rig="contrasting" dir="t">
                <a:rot lat="0" lon="0" rev="4500000"/>
              </a:lightRig>
            </a:scene3d>
            <a:sp3d extrusionH="57150" contourW="6350" prstMaterial="metal">
              <a:bevelT w="127000" h="31750" prst="artDeco"/>
              <a:contourClr>
                <a:schemeClr val="accent1">
                  <a:shade val="75000"/>
                </a:schemeClr>
              </a:contourClr>
            </a:sp3d>
          </a:bodyPr>
          <a:lstStyle/>
          <a:p>
            <a:pPr fontAlgn="auto">
              <a:spcBef>
                <a:spcPts val="0"/>
              </a:spcBef>
              <a:spcAft>
                <a:spcPts val="0"/>
              </a:spcAft>
              <a:defRPr/>
            </a:pPr>
            <a:r>
              <a:rPr lang="ro-RO" sz="5400" b="1" cap="all" dirty="0">
                <a:ln w="0"/>
                <a:solidFill>
                  <a:srgbClr val="0070C0"/>
                </a:solidFill>
                <a:effectLst>
                  <a:outerShdw blurRad="38100" dist="38100" dir="2700000" algn="tl">
                    <a:srgbClr val="000000">
                      <a:alpha val="43137"/>
                    </a:srgbClr>
                  </a:outerShdw>
                  <a:reflection blurRad="12700" stA="50000" endPos="50000" dist="5000" dir="5400000" sy="-100000" rotWithShape="0"/>
                </a:effectLst>
                <a:latin typeface="Calibri" pitchFamily="34" charset="0"/>
                <a:cs typeface="+mn-cs"/>
              </a:rPr>
              <a:t>A10</a:t>
            </a:r>
            <a:endParaRPr lang="ro-RO" sz="3200" b="1" cap="all" dirty="0">
              <a:ln w="0"/>
              <a:solidFill>
                <a:srgbClr val="0070C0"/>
              </a:solidFill>
              <a:effectLst>
                <a:reflection blurRad="12700" stA="50000" endPos="50000" dist="5000" dir="5400000" sy="-100000" rotWithShape="0"/>
              </a:effectLst>
              <a:latin typeface="+mn-lt"/>
              <a:cs typeface="+mn-cs"/>
            </a:endParaRPr>
          </a:p>
        </p:txBody>
      </p:sp>
      <p:sp>
        <p:nvSpPr>
          <p:cNvPr id="15" name="Title 1"/>
          <p:cNvSpPr txBox="1">
            <a:spLocks/>
          </p:cNvSpPr>
          <p:nvPr/>
        </p:nvSpPr>
        <p:spPr>
          <a:xfrm>
            <a:off x="4143375" y="2451100"/>
            <a:ext cx="4786313" cy="2263775"/>
          </a:xfrm>
          <a:prstGeom prst="rect">
            <a:avLst/>
          </a:prstGeom>
          <a:effectLst>
            <a:outerShdw blurRad="50800" dist="38100" dir="5400000" algn="t" rotWithShape="0">
              <a:prstClr val="black">
                <a:alpha val="40000"/>
              </a:prstClr>
            </a:outerShdw>
          </a:effectLst>
        </p:spPr>
        <p:txBody>
          <a:bodyPr lIns="45720" tIns="0" rIns="45720" bIns="0"/>
          <a:lstStyle/>
          <a:p>
            <a:pPr fontAlgn="auto">
              <a:spcAft>
                <a:spcPts val="0"/>
              </a:spcAft>
              <a:defRPr/>
            </a:pPr>
            <a:r>
              <a:rPr lang="vi-VN" b="1" dirty="0">
                <a:ln w="18415" cmpd="sng">
                  <a:no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Calibri" pitchFamily="34" charset="0"/>
                <a:ea typeface="+mj-ea"/>
                <a:cs typeface="+mj-cs"/>
              </a:rPr>
              <a:t>Organizarea unor „caravane sindicale” (lideri proprii, lideri de la alte sindicate din învăţământ sau din alte domenii, jurişti etc.); informarea pe teme specifice (legislaţia muncii, legislaţie sindicală, mod de negociere etc.) a liderilor din consiliile locale ale sindicatelor afiliate şi a membrilor din  grupele sindicale din unităţile de învăţământ.</a:t>
            </a:r>
            <a:endParaRPr lang="ro-RO" b="1" dirty="0">
              <a:ln w="18415" cmpd="sng">
                <a:no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Calibri" pitchFamily="34" charset="0"/>
              <a:ea typeface="+mj-ea"/>
              <a:cs typeface="+mj-cs"/>
            </a:endParaRPr>
          </a:p>
        </p:txBody>
      </p:sp>
      <p:sp>
        <p:nvSpPr>
          <p:cNvPr id="16" name="Rectangle 15"/>
          <p:cNvSpPr/>
          <p:nvPr/>
        </p:nvSpPr>
        <p:spPr>
          <a:xfrm>
            <a:off x="2812332" y="3098977"/>
            <a:ext cx="1402478" cy="923330"/>
          </a:xfrm>
          <a:prstGeom prst="rect">
            <a:avLst/>
          </a:prstGeom>
        </p:spPr>
        <p:txBody>
          <a:bodyPr>
            <a:spAutoFit/>
            <a:scene3d>
              <a:camera prst="orthographicFront">
                <a:rot lat="0" lon="0" rev="0"/>
              </a:camera>
              <a:lightRig rig="contrasting" dir="t">
                <a:rot lat="0" lon="0" rev="4500000"/>
              </a:lightRig>
            </a:scene3d>
            <a:sp3d extrusionH="57150" contourW="6350" prstMaterial="metal">
              <a:bevelT w="127000" h="31750" prst="artDeco"/>
              <a:contourClr>
                <a:schemeClr val="accent1">
                  <a:shade val="75000"/>
                </a:schemeClr>
              </a:contourClr>
            </a:sp3d>
          </a:bodyPr>
          <a:lstStyle/>
          <a:p>
            <a:pPr fontAlgn="auto">
              <a:spcBef>
                <a:spcPts val="0"/>
              </a:spcBef>
              <a:spcAft>
                <a:spcPts val="0"/>
              </a:spcAft>
              <a:defRPr/>
            </a:pPr>
            <a:r>
              <a:rPr lang="ro-RO" sz="5400" b="1" cap="all" dirty="0">
                <a:ln w="0"/>
                <a:solidFill>
                  <a:srgbClr val="0070C0"/>
                </a:solidFill>
                <a:effectLst>
                  <a:outerShdw blurRad="38100" dist="38100" dir="2700000" algn="tl">
                    <a:srgbClr val="000000">
                      <a:alpha val="43137"/>
                    </a:srgbClr>
                  </a:outerShdw>
                  <a:reflection blurRad="12700" stA="50000" endPos="50000" dist="5000" dir="5400000" sy="-100000" rotWithShape="0"/>
                </a:effectLst>
                <a:latin typeface="Calibri" pitchFamily="34" charset="0"/>
                <a:cs typeface="+mn-cs"/>
              </a:rPr>
              <a:t>A11</a:t>
            </a:r>
            <a:endParaRPr lang="ro-RO" sz="3200" b="1" cap="all" dirty="0">
              <a:ln w="0"/>
              <a:solidFill>
                <a:srgbClr val="0070C0"/>
              </a:solidFill>
              <a:effectLst>
                <a:reflection blurRad="12700" stA="50000" endPos="50000" dist="5000" dir="5400000" sy="-100000" rotWithShape="0"/>
              </a:effectLst>
              <a:latin typeface="+mn-lt"/>
              <a:cs typeface="+mn-cs"/>
            </a:endParaRPr>
          </a:p>
        </p:txBody>
      </p:sp>
      <p:sp>
        <p:nvSpPr>
          <p:cNvPr id="17" name="Title 1"/>
          <p:cNvSpPr txBox="1">
            <a:spLocks/>
          </p:cNvSpPr>
          <p:nvPr/>
        </p:nvSpPr>
        <p:spPr>
          <a:xfrm>
            <a:off x="4116388" y="4854575"/>
            <a:ext cx="4786312" cy="1511300"/>
          </a:xfrm>
          <a:prstGeom prst="rect">
            <a:avLst/>
          </a:prstGeom>
          <a:effectLst>
            <a:outerShdw blurRad="50800" dist="38100" dir="5400000" algn="t" rotWithShape="0">
              <a:prstClr val="black">
                <a:alpha val="40000"/>
              </a:prstClr>
            </a:outerShdw>
          </a:effectLst>
        </p:spPr>
        <p:txBody>
          <a:bodyPr lIns="45720" tIns="0" rIns="45720" bIns="0"/>
          <a:lstStyle/>
          <a:p>
            <a:pPr fontAlgn="auto">
              <a:spcAft>
                <a:spcPts val="0"/>
              </a:spcAft>
              <a:defRPr/>
            </a:pPr>
            <a:r>
              <a:rPr lang="vi-VN" b="1" dirty="0">
                <a:ln w="18415" cmpd="sng">
                  <a:no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Calibri" pitchFamily="34" charset="0"/>
                <a:ea typeface="+mj-ea"/>
                <a:cs typeface="+mj-cs"/>
              </a:rPr>
              <a:t>Participarea reprezentanţilor S.I.P. Judeţul Hunedoara la toate formele dialogului social cu ceilalţi parteneri (consilii locale, primării, I.S.J., Prefectură, Consiliul Judeţean etc.); promovarea argumentată a intereselor membrilor de sindicat.</a:t>
            </a:r>
            <a:endParaRPr lang="ro-RO" b="1" dirty="0">
              <a:ln w="18415" cmpd="sng">
                <a:no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Calibri" pitchFamily="34" charset="0"/>
              <a:ea typeface="+mj-ea"/>
              <a:cs typeface="+mj-cs"/>
            </a:endParaRPr>
          </a:p>
        </p:txBody>
      </p:sp>
      <p:sp>
        <p:nvSpPr>
          <p:cNvPr id="18" name="Rectangle 17"/>
          <p:cNvSpPr/>
          <p:nvPr/>
        </p:nvSpPr>
        <p:spPr>
          <a:xfrm>
            <a:off x="2786050" y="5084072"/>
            <a:ext cx="1402478" cy="923330"/>
          </a:xfrm>
          <a:prstGeom prst="rect">
            <a:avLst/>
          </a:prstGeom>
        </p:spPr>
        <p:txBody>
          <a:bodyPr>
            <a:spAutoFit/>
            <a:scene3d>
              <a:camera prst="orthographicFront">
                <a:rot lat="0" lon="0" rev="0"/>
              </a:camera>
              <a:lightRig rig="contrasting" dir="t">
                <a:rot lat="0" lon="0" rev="4500000"/>
              </a:lightRig>
            </a:scene3d>
            <a:sp3d extrusionH="57150" contourW="6350" prstMaterial="metal">
              <a:bevelT w="127000" h="31750" prst="artDeco"/>
              <a:contourClr>
                <a:schemeClr val="accent1">
                  <a:shade val="75000"/>
                </a:schemeClr>
              </a:contourClr>
            </a:sp3d>
          </a:bodyPr>
          <a:lstStyle/>
          <a:p>
            <a:pPr fontAlgn="auto">
              <a:spcBef>
                <a:spcPts val="0"/>
              </a:spcBef>
              <a:spcAft>
                <a:spcPts val="0"/>
              </a:spcAft>
              <a:defRPr/>
            </a:pPr>
            <a:r>
              <a:rPr lang="ro-RO" sz="5400" b="1" cap="all" dirty="0">
                <a:ln w="0"/>
                <a:solidFill>
                  <a:srgbClr val="0070C0"/>
                </a:solidFill>
                <a:effectLst>
                  <a:outerShdw blurRad="38100" dist="38100" dir="2700000" algn="tl">
                    <a:srgbClr val="000000">
                      <a:alpha val="43137"/>
                    </a:srgbClr>
                  </a:outerShdw>
                  <a:reflection blurRad="12700" stA="50000" endPos="50000" dist="5000" dir="5400000" sy="-100000" rotWithShape="0"/>
                </a:effectLst>
                <a:latin typeface="Calibri" pitchFamily="34" charset="0"/>
                <a:cs typeface="+mn-cs"/>
              </a:rPr>
              <a:t>A12</a:t>
            </a:r>
            <a:endParaRPr lang="ro-RO" sz="3200" b="1" cap="all" dirty="0">
              <a:ln w="0"/>
              <a:solidFill>
                <a:srgbClr val="0070C0"/>
              </a:solidFill>
              <a:effectLst>
                <a:reflection blurRad="12700" stA="50000" endPos="50000" dist="5000" dir="5400000" sy="-100000" rotWithShape="0"/>
              </a:effectLst>
              <a:latin typeface="+mn-lt"/>
              <a:cs typeface="+mn-cs"/>
            </a:endParaRPr>
          </a:p>
        </p:txBody>
      </p:sp>
    </p:spTree>
  </p:cSld>
  <p:clrMapOvr>
    <a:masterClrMapping/>
  </p:clrMapOvr>
  <p:transition>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786058"/>
            <a:ext cx="2643174" cy="1714512"/>
          </a:xfrm>
          <a:effectLst>
            <a:outerShdw blurRad="50800" dist="38100" dir="5400000" algn="t" rotWithShape="0">
              <a:prstClr val="black">
                <a:alpha val="40000"/>
              </a:prstClr>
            </a:outerShdw>
          </a:effectLst>
        </p:spPr>
        <p:txBody>
          <a:bodyPr anchor="t"/>
          <a:lstStyle/>
          <a:p>
            <a:pPr algn="ctr" fontAlgn="auto">
              <a:spcAft>
                <a:spcPts val="0"/>
              </a:spcAft>
              <a:defRPr/>
            </a:pPr>
            <a:r>
              <a:rPr lang="ro-RO" sz="32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rPr>
              <a:t>Strategia </a:t>
            </a:r>
            <a:br>
              <a:rPr lang="ro-RO" sz="32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rPr>
            </a:br>
            <a:r>
              <a:rPr lang="ro-RO" sz="32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rPr>
              <a:t>S.I.P. Județul Hunedoara</a:t>
            </a:r>
            <a:endParaRPr lang="ro-RO" sz="3200" cap="none"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ndParaRPr>
          </a:p>
        </p:txBody>
      </p:sp>
      <p:sp>
        <p:nvSpPr>
          <p:cNvPr id="3" name="Subtitle 2"/>
          <p:cNvSpPr>
            <a:spLocks noGrp="1"/>
          </p:cNvSpPr>
          <p:nvPr>
            <p:ph type="subTitle" idx="1"/>
          </p:nvPr>
        </p:nvSpPr>
        <p:spPr>
          <a:xfrm>
            <a:off x="0" y="4286256"/>
            <a:ext cx="2643174" cy="1101248"/>
          </a:xfrm>
          <a:effectLst>
            <a:outerShdw blurRad="50800" dist="38100" dir="5400000" algn="t" rotWithShape="0">
              <a:prstClr val="black">
                <a:alpha val="40000"/>
              </a:prstClr>
            </a:outerShdw>
          </a:effectLst>
        </p:spPr>
        <p:txBody>
          <a:bodyPr>
            <a:normAutofit/>
          </a:bodyPr>
          <a:lstStyle/>
          <a:p>
            <a:pPr algn="ctr" fontAlgn="auto">
              <a:spcAft>
                <a:spcPts val="0"/>
              </a:spcAft>
              <a:buFont typeface="Wingdings 2"/>
              <a:buNone/>
              <a:defRPr/>
            </a:pPr>
            <a:r>
              <a:rPr lang="ro-RO"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rPr>
              <a:t>2011-2015</a:t>
            </a:r>
            <a:endParaRPr lang="ro-RO"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ndParaRPr>
          </a:p>
        </p:txBody>
      </p:sp>
      <p:pic>
        <p:nvPicPr>
          <p:cNvPr id="6" name="Picture 5" descr="SiglaSIP.png"/>
          <p:cNvPicPr>
            <a:picLocks noChangeAspect="1"/>
          </p:cNvPicPr>
          <p:nvPr/>
        </p:nvPicPr>
        <p:blipFill>
          <a:blip r:embed="rId2" cstate="print"/>
          <a:stretch>
            <a:fillRect/>
          </a:stretch>
        </p:blipFill>
        <p:spPr>
          <a:xfrm>
            <a:off x="214313" y="285750"/>
            <a:ext cx="2286000" cy="1619250"/>
          </a:xfrm>
          <a:prstGeom prst="rect">
            <a:avLst/>
          </a:prstGeom>
          <a:ln>
            <a:noFill/>
          </a:ln>
          <a:effectLst>
            <a:outerShdw blurRad="292100" dist="139700" dir="2700000" algn="tl" rotWithShape="0">
              <a:srgbClr val="333333">
                <a:alpha val="65000"/>
              </a:srgbClr>
            </a:outerShdw>
          </a:effectLst>
        </p:spPr>
      </p:pic>
      <p:sp>
        <p:nvSpPr>
          <p:cNvPr id="8" name="Title 1"/>
          <p:cNvSpPr txBox="1">
            <a:spLocks/>
          </p:cNvSpPr>
          <p:nvPr/>
        </p:nvSpPr>
        <p:spPr>
          <a:xfrm>
            <a:off x="0" y="5500702"/>
            <a:ext cx="2643174" cy="928694"/>
          </a:xfrm>
          <a:prstGeom prst="rect">
            <a:avLst/>
          </a:prstGeom>
          <a:effectLst>
            <a:outerShdw blurRad="50800" dist="38100" dir="5400000" algn="t" rotWithShape="0">
              <a:prstClr val="black">
                <a:alpha val="40000"/>
              </a:prstClr>
            </a:outerShdw>
          </a:effectLst>
        </p:spPr>
        <p:txBody>
          <a:bodyPr lIns="45720" tIns="0" rIns="45720" bIns="0">
            <a:scene3d>
              <a:camera prst="orthographicFront"/>
              <a:lightRig rig="soft" dir="t">
                <a:rot lat="0" lon="0" rev="10800000"/>
              </a:lightRig>
            </a:scene3d>
            <a:sp3d>
              <a:bevelT w="27940" h="12700"/>
              <a:contourClr>
                <a:srgbClr val="DDDDDD"/>
              </a:contourClr>
            </a:sp3d>
          </a:bodyPr>
          <a:lstStyle/>
          <a:p>
            <a:pPr algn="ctr" fontAlgn="auto">
              <a:spcAft>
                <a:spcPts val="0"/>
              </a:spcAft>
              <a:defRPr/>
            </a:pPr>
            <a:r>
              <a:rPr lang="ro-RO" sz="2400" b="1" i="1" spc="150" dirty="0">
                <a:ln w="11430"/>
                <a:solidFill>
                  <a:srgbClr val="F8F8F8"/>
                </a:solidFill>
                <a:effectLst>
                  <a:outerShdw blurRad="25400" algn="tl" rotWithShape="0">
                    <a:srgbClr val="000000">
                      <a:alpha val="43000"/>
                    </a:srgbClr>
                  </a:outerShdw>
                </a:effectLst>
                <a:latin typeface="Calibri" pitchFamily="34" charset="0"/>
                <a:ea typeface="+mj-ea"/>
                <a:cs typeface="+mj-cs"/>
              </a:rPr>
              <a:t>Numai împreună suntem puternici!</a:t>
            </a:r>
            <a:endParaRPr lang="ro-RO" sz="2400" b="1" i="1" spc="150" dirty="0">
              <a:ln w="11430"/>
              <a:solidFill>
                <a:srgbClr val="F8F8F8"/>
              </a:solidFill>
              <a:effectLst>
                <a:outerShdw blurRad="25400" algn="tl" rotWithShape="0">
                  <a:srgbClr val="000000">
                    <a:alpha val="43000"/>
                  </a:srgbClr>
                </a:outerShdw>
              </a:effectLst>
              <a:latin typeface="Calibri" pitchFamily="34" charset="0"/>
              <a:ea typeface="+mj-ea"/>
              <a:cs typeface="+mj-cs"/>
            </a:endParaRPr>
          </a:p>
        </p:txBody>
      </p:sp>
      <p:sp>
        <p:nvSpPr>
          <p:cNvPr id="9" name="Rectangle 8"/>
          <p:cNvSpPr/>
          <p:nvPr/>
        </p:nvSpPr>
        <p:spPr>
          <a:xfrm>
            <a:off x="2643174" y="428604"/>
            <a:ext cx="6500826" cy="646331"/>
          </a:xfrm>
          <a:prstGeom prst="rect">
            <a:avLst/>
          </a:prstGeom>
        </p:spPr>
        <p:txBody>
          <a:bodyPr>
            <a:spAutoFit/>
          </a:bodyPr>
          <a:lstStyle/>
          <a:p>
            <a:pPr algn="ctr" fontAlgn="auto">
              <a:spcAft>
                <a:spcPts val="0"/>
              </a:spcAft>
              <a:defRPr/>
            </a:pPr>
            <a:r>
              <a:rPr lang="vi-VN"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cs typeface="+mn-cs"/>
              </a:rPr>
              <a:t>Mijloace de realizare</a:t>
            </a:r>
            <a:endParaRPr lang="vi-VN"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cs typeface="+mn-cs"/>
            </a:endParaRPr>
          </a:p>
        </p:txBody>
      </p:sp>
      <p:sp>
        <p:nvSpPr>
          <p:cNvPr id="11" name="Title 1"/>
          <p:cNvSpPr txBox="1">
            <a:spLocks/>
          </p:cNvSpPr>
          <p:nvPr/>
        </p:nvSpPr>
        <p:spPr>
          <a:xfrm>
            <a:off x="4143375" y="1428750"/>
            <a:ext cx="4786313" cy="928688"/>
          </a:xfrm>
          <a:prstGeom prst="rect">
            <a:avLst/>
          </a:prstGeom>
          <a:effectLst>
            <a:outerShdw blurRad="50800" dist="38100" dir="5400000" algn="t" rotWithShape="0">
              <a:prstClr val="black">
                <a:alpha val="40000"/>
              </a:prstClr>
            </a:outerShdw>
          </a:effectLst>
        </p:spPr>
        <p:txBody>
          <a:bodyPr lIns="45720" tIns="0" rIns="45720" bIns="0"/>
          <a:lstStyle/>
          <a:p>
            <a:pPr fontAlgn="auto">
              <a:spcAft>
                <a:spcPts val="0"/>
              </a:spcAft>
              <a:defRPr/>
            </a:pPr>
            <a:r>
              <a:rPr lang="vi-VN" b="1" dirty="0">
                <a:ln w="18415" cmpd="sng">
                  <a:no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Calibri" pitchFamily="34" charset="0"/>
                <a:ea typeface="+mj-ea"/>
                <a:cs typeface="+mj-cs"/>
              </a:rPr>
              <a:t>Declanşarea unor acţiuni sindicale în cazul în care transpunerea în practică a strategiei S.I.P. Judeţul Hunedoara nu poate fi realizată pe calea negocierilor. Participarea la acţiunile federaţiei sindicale naţionale.</a:t>
            </a:r>
            <a:endParaRPr lang="ro-RO" b="1" dirty="0">
              <a:ln w="18415" cmpd="sng">
                <a:no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Calibri" pitchFamily="34" charset="0"/>
              <a:ea typeface="+mj-ea"/>
              <a:cs typeface="+mj-cs"/>
            </a:endParaRPr>
          </a:p>
        </p:txBody>
      </p:sp>
      <p:sp>
        <p:nvSpPr>
          <p:cNvPr id="12" name="Rectangle 11"/>
          <p:cNvSpPr/>
          <p:nvPr/>
        </p:nvSpPr>
        <p:spPr>
          <a:xfrm>
            <a:off x="2812332" y="1410039"/>
            <a:ext cx="1402478" cy="923330"/>
          </a:xfrm>
          <a:prstGeom prst="rect">
            <a:avLst/>
          </a:prstGeom>
        </p:spPr>
        <p:txBody>
          <a:bodyPr>
            <a:spAutoFit/>
            <a:scene3d>
              <a:camera prst="orthographicFront">
                <a:rot lat="0" lon="0" rev="0"/>
              </a:camera>
              <a:lightRig rig="contrasting" dir="t">
                <a:rot lat="0" lon="0" rev="4500000"/>
              </a:lightRig>
            </a:scene3d>
            <a:sp3d extrusionH="57150" contourW="6350" prstMaterial="metal">
              <a:bevelT w="127000" h="31750" prst="artDeco"/>
              <a:contourClr>
                <a:schemeClr val="accent1">
                  <a:shade val="75000"/>
                </a:schemeClr>
              </a:contourClr>
            </a:sp3d>
          </a:bodyPr>
          <a:lstStyle/>
          <a:p>
            <a:pPr fontAlgn="auto">
              <a:spcBef>
                <a:spcPts val="0"/>
              </a:spcBef>
              <a:spcAft>
                <a:spcPts val="0"/>
              </a:spcAft>
              <a:defRPr/>
            </a:pPr>
            <a:r>
              <a:rPr lang="ro-RO" sz="5400" b="1" cap="all" dirty="0">
                <a:ln w="0"/>
                <a:solidFill>
                  <a:srgbClr val="0070C0"/>
                </a:solidFill>
                <a:effectLst>
                  <a:outerShdw blurRad="38100" dist="38100" dir="2700000" algn="tl">
                    <a:srgbClr val="000000">
                      <a:alpha val="43137"/>
                    </a:srgbClr>
                  </a:outerShdw>
                  <a:reflection blurRad="12700" stA="50000" endPos="50000" dist="5000" dir="5400000" sy="-100000" rotWithShape="0"/>
                </a:effectLst>
                <a:latin typeface="Calibri" pitchFamily="34" charset="0"/>
                <a:cs typeface="+mn-cs"/>
              </a:rPr>
              <a:t>A13</a:t>
            </a:r>
            <a:endParaRPr lang="ro-RO" sz="3200" b="1" cap="all" dirty="0">
              <a:ln w="0"/>
              <a:solidFill>
                <a:srgbClr val="0070C0"/>
              </a:solidFill>
              <a:effectLst>
                <a:reflection blurRad="12700" stA="50000" endPos="50000" dist="5000" dir="5400000" sy="-100000" rotWithShape="0"/>
              </a:effectLst>
              <a:latin typeface="+mn-lt"/>
              <a:cs typeface="+mn-cs"/>
            </a:endParaRPr>
          </a:p>
        </p:txBody>
      </p:sp>
      <p:sp>
        <p:nvSpPr>
          <p:cNvPr id="15" name="Title 1"/>
          <p:cNvSpPr txBox="1">
            <a:spLocks/>
          </p:cNvSpPr>
          <p:nvPr/>
        </p:nvSpPr>
        <p:spPr>
          <a:xfrm>
            <a:off x="4143375" y="3000375"/>
            <a:ext cx="4786313" cy="1214438"/>
          </a:xfrm>
          <a:prstGeom prst="rect">
            <a:avLst/>
          </a:prstGeom>
          <a:effectLst>
            <a:outerShdw blurRad="50800" dist="38100" dir="5400000" algn="t" rotWithShape="0">
              <a:prstClr val="black">
                <a:alpha val="40000"/>
              </a:prstClr>
            </a:outerShdw>
          </a:effectLst>
        </p:spPr>
        <p:txBody>
          <a:bodyPr lIns="45720" tIns="0" rIns="45720" bIns="0"/>
          <a:lstStyle/>
          <a:p>
            <a:pPr fontAlgn="auto">
              <a:spcAft>
                <a:spcPts val="0"/>
              </a:spcAft>
              <a:defRPr/>
            </a:pPr>
            <a:r>
              <a:rPr lang="vi-VN" b="1" dirty="0">
                <a:ln w="18415" cmpd="sng">
                  <a:no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Calibri" pitchFamily="34" charset="0"/>
                <a:ea typeface="+mj-ea"/>
                <a:cs typeface="+mj-cs"/>
              </a:rPr>
              <a:t>Angajarea de personal de specialitate sau colaboratori pentru compartimentele existente (economist, consilier juridic) și pentru crearea noilor compartimente.</a:t>
            </a:r>
            <a:endParaRPr lang="ro-RO" b="1" dirty="0">
              <a:ln w="18415" cmpd="sng">
                <a:no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Calibri" pitchFamily="34" charset="0"/>
              <a:ea typeface="+mj-ea"/>
              <a:cs typeface="+mj-cs"/>
            </a:endParaRPr>
          </a:p>
        </p:txBody>
      </p:sp>
      <p:sp>
        <p:nvSpPr>
          <p:cNvPr id="16" name="Rectangle 15"/>
          <p:cNvSpPr/>
          <p:nvPr/>
        </p:nvSpPr>
        <p:spPr>
          <a:xfrm>
            <a:off x="2812332" y="3098977"/>
            <a:ext cx="1402478" cy="923330"/>
          </a:xfrm>
          <a:prstGeom prst="rect">
            <a:avLst/>
          </a:prstGeom>
        </p:spPr>
        <p:txBody>
          <a:bodyPr>
            <a:spAutoFit/>
            <a:scene3d>
              <a:camera prst="orthographicFront">
                <a:rot lat="0" lon="0" rev="0"/>
              </a:camera>
              <a:lightRig rig="contrasting" dir="t">
                <a:rot lat="0" lon="0" rev="4500000"/>
              </a:lightRig>
            </a:scene3d>
            <a:sp3d extrusionH="57150" contourW="6350" prstMaterial="metal">
              <a:bevelT w="127000" h="31750" prst="artDeco"/>
              <a:contourClr>
                <a:schemeClr val="accent1">
                  <a:shade val="75000"/>
                </a:schemeClr>
              </a:contourClr>
            </a:sp3d>
          </a:bodyPr>
          <a:lstStyle/>
          <a:p>
            <a:pPr fontAlgn="auto">
              <a:spcBef>
                <a:spcPts val="0"/>
              </a:spcBef>
              <a:spcAft>
                <a:spcPts val="0"/>
              </a:spcAft>
              <a:defRPr/>
            </a:pPr>
            <a:r>
              <a:rPr lang="ro-RO" sz="5400" b="1" cap="all" dirty="0">
                <a:ln w="0"/>
                <a:solidFill>
                  <a:srgbClr val="0070C0"/>
                </a:solidFill>
                <a:effectLst>
                  <a:outerShdw blurRad="38100" dist="38100" dir="2700000" algn="tl">
                    <a:srgbClr val="000000">
                      <a:alpha val="43137"/>
                    </a:srgbClr>
                  </a:outerShdw>
                  <a:reflection blurRad="12700" stA="50000" endPos="50000" dist="5000" dir="5400000" sy="-100000" rotWithShape="0"/>
                </a:effectLst>
                <a:latin typeface="Calibri" pitchFamily="34" charset="0"/>
                <a:cs typeface="+mn-cs"/>
              </a:rPr>
              <a:t>A14</a:t>
            </a:r>
            <a:endParaRPr lang="ro-RO" sz="3200" b="1" cap="all" dirty="0">
              <a:ln w="0"/>
              <a:solidFill>
                <a:srgbClr val="0070C0"/>
              </a:solidFill>
              <a:effectLst>
                <a:reflection blurRad="12700" stA="50000" endPos="50000" dist="5000" dir="5400000" sy="-100000" rotWithShape="0"/>
              </a:effectLst>
              <a:latin typeface="+mn-lt"/>
              <a:cs typeface="+mn-cs"/>
            </a:endParaRPr>
          </a:p>
        </p:txBody>
      </p:sp>
      <p:sp>
        <p:nvSpPr>
          <p:cNvPr id="17" name="Title 1"/>
          <p:cNvSpPr txBox="1">
            <a:spLocks/>
          </p:cNvSpPr>
          <p:nvPr/>
        </p:nvSpPr>
        <p:spPr>
          <a:xfrm>
            <a:off x="4116388" y="4244975"/>
            <a:ext cx="4786312" cy="1285875"/>
          </a:xfrm>
          <a:prstGeom prst="rect">
            <a:avLst/>
          </a:prstGeom>
          <a:effectLst>
            <a:outerShdw blurRad="50800" dist="38100" dir="5400000" algn="t" rotWithShape="0">
              <a:prstClr val="black">
                <a:alpha val="40000"/>
              </a:prstClr>
            </a:outerShdw>
          </a:effectLst>
        </p:spPr>
        <p:txBody>
          <a:bodyPr lIns="45720" tIns="0" rIns="45720" bIns="0"/>
          <a:lstStyle/>
          <a:p>
            <a:pPr fontAlgn="auto">
              <a:spcAft>
                <a:spcPts val="0"/>
              </a:spcAft>
              <a:defRPr/>
            </a:pPr>
            <a:r>
              <a:rPr lang="vi-VN" b="1" dirty="0">
                <a:ln w="18415" cmpd="sng">
                  <a:no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Calibri" pitchFamily="34" charset="0"/>
                <a:ea typeface="+mj-ea"/>
                <a:cs typeface="+mj-cs"/>
              </a:rPr>
              <a:t>Dotarea sediilor sindicatelor de zonă cu calculatoare; conectarea la internet;  dezvoltarea sistemului de transmitere a informaţiilor prin mijloace electronice.</a:t>
            </a:r>
            <a:endParaRPr lang="ro-RO" b="1" dirty="0">
              <a:ln w="18415" cmpd="sng">
                <a:no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Calibri" pitchFamily="34" charset="0"/>
              <a:ea typeface="+mj-ea"/>
              <a:cs typeface="+mj-cs"/>
            </a:endParaRPr>
          </a:p>
        </p:txBody>
      </p:sp>
      <p:sp>
        <p:nvSpPr>
          <p:cNvPr id="18" name="Rectangle 17"/>
          <p:cNvSpPr/>
          <p:nvPr/>
        </p:nvSpPr>
        <p:spPr>
          <a:xfrm>
            <a:off x="2786050" y="4361576"/>
            <a:ext cx="1402478" cy="923330"/>
          </a:xfrm>
          <a:prstGeom prst="rect">
            <a:avLst/>
          </a:prstGeom>
        </p:spPr>
        <p:txBody>
          <a:bodyPr>
            <a:spAutoFit/>
            <a:scene3d>
              <a:camera prst="orthographicFront">
                <a:rot lat="0" lon="0" rev="0"/>
              </a:camera>
              <a:lightRig rig="contrasting" dir="t">
                <a:rot lat="0" lon="0" rev="4500000"/>
              </a:lightRig>
            </a:scene3d>
            <a:sp3d extrusionH="57150" contourW="6350" prstMaterial="metal">
              <a:bevelT w="127000" h="31750" prst="artDeco"/>
              <a:contourClr>
                <a:schemeClr val="accent1">
                  <a:shade val="75000"/>
                </a:schemeClr>
              </a:contourClr>
            </a:sp3d>
          </a:bodyPr>
          <a:lstStyle/>
          <a:p>
            <a:pPr fontAlgn="auto">
              <a:spcBef>
                <a:spcPts val="0"/>
              </a:spcBef>
              <a:spcAft>
                <a:spcPts val="0"/>
              </a:spcAft>
              <a:defRPr/>
            </a:pPr>
            <a:r>
              <a:rPr lang="ro-RO" sz="5400" b="1" cap="all" dirty="0">
                <a:ln w="0"/>
                <a:solidFill>
                  <a:srgbClr val="0070C0"/>
                </a:solidFill>
                <a:effectLst>
                  <a:outerShdw blurRad="38100" dist="38100" dir="2700000" algn="tl">
                    <a:srgbClr val="000000">
                      <a:alpha val="43137"/>
                    </a:srgbClr>
                  </a:outerShdw>
                  <a:reflection blurRad="12700" stA="50000" endPos="50000" dist="5000" dir="5400000" sy="-100000" rotWithShape="0"/>
                </a:effectLst>
                <a:latin typeface="Calibri" pitchFamily="34" charset="0"/>
                <a:cs typeface="+mn-cs"/>
              </a:rPr>
              <a:t>A15</a:t>
            </a:r>
            <a:endParaRPr lang="ro-RO" sz="3200" b="1" cap="all" dirty="0">
              <a:ln w="0"/>
              <a:solidFill>
                <a:srgbClr val="0070C0"/>
              </a:solidFill>
              <a:effectLst>
                <a:reflection blurRad="12700" stA="50000" endPos="50000" dist="5000" dir="5400000" sy="-100000" rotWithShape="0"/>
              </a:effectLst>
              <a:latin typeface="+mn-lt"/>
              <a:cs typeface="+mn-cs"/>
            </a:endParaRPr>
          </a:p>
        </p:txBody>
      </p:sp>
      <p:sp>
        <p:nvSpPr>
          <p:cNvPr id="13" name="Title 1"/>
          <p:cNvSpPr txBox="1">
            <a:spLocks/>
          </p:cNvSpPr>
          <p:nvPr/>
        </p:nvSpPr>
        <p:spPr>
          <a:xfrm>
            <a:off x="4135438" y="5572125"/>
            <a:ext cx="4786312" cy="1211263"/>
          </a:xfrm>
          <a:prstGeom prst="rect">
            <a:avLst/>
          </a:prstGeom>
          <a:effectLst>
            <a:outerShdw blurRad="50800" dist="38100" dir="5400000" algn="t" rotWithShape="0">
              <a:prstClr val="black">
                <a:alpha val="40000"/>
              </a:prstClr>
            </a:outerShdw>
          </a:effectLst>
        </p:spPr>
        <p:txBody>
          <a:bodyPr lIns="45720" tIns="0" rIns="45720" bIns="0"/>
          <a:lstStyle/>
          <a:p>
            <a:pPr fontAlgn="auto">
              <a:spcAft>
                <a:spcPts val="0"/>
              </a:spcAft>
              <a:defRPr/>
            </a:pPr>
            <a:r>
              <a:rPr lang="vi-VN" b="1" dirty="0">
                <a:ln w="18415" cmpd="sng">
                  <a:no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Calibri" pitchFamily="34" charset="0"/>
                <a:ea typeface="+mj-ea"/>
                <a:cs typeface="+mj-cs"/>
              </a:rPr>
              <a:t>Obţinerea în proprietate a Casei învăţătorului din localitatea Vaţa de Jos.</a:t>
            </a:r>
            <a:endParaRPr lang="ro-RO" b="1" dirty="0">
              <a:ln w="18415" cmpd="sng">
                <a:no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Calibri" pitchFamily="34" charset="0"/>
              <a:ea typeface="+mj-ea"/>
              <a:cs typeface="+mj-cs"/>
            </a:endParaRPr>
          </a:p>
        </p:txBody>
      </p:sp>
      <p:sp>
        <p:nvSpPr>
          <p:cNvPr id="14" name="Rectangle 13"/>
          <p:cNvSpPr/>
          <p:nvPr/>
        </p:nvSpPr>
        <p:spPr>
          <a:xfrm>
            <a:off x="2804747" y="5387989"/>
            <a:ext cx="1402478" cy="923330"/>
          </a:xfrm>
          <a:prstGeom prst="rect">
            <a:avLst/>
          </a:prstGeom>
        </p:spPr>
        <p:txBody>
          <a:bodyPr>
            <a:spAutoFit/>
            <a:scene3d>
              <a:camera prst="orthographicFront">
                <a:rot lat="0" lon="0" rev="0"/>
              </a:camera>
              <a:lightRig rig="contrasting" dir="t">
                <a:rot lat="0" lon="0" rev="4500000"/>
              </a:lightRig>
            </a:scene3d>
            <a:sp3d extrusionH="57150" contourW="6350" prstMaterial="metal">
              <a:bevelT w="127000" h="31750" prst="artDeco"/>
              <a:contourClr>
                <a:schemeClr val="accent1">
                  <a:shade val="75000"/>
                </a:schemeClr>
              </a:contourClr>
            </a:sp3d>
          </a:bodyPr>
          <a:lstStyle/>
          <a:p>
            <a:pPr fontAlgn="auto">
              <a:spcBef>
                <a:spcPts val="0"/>
              </a:spcBef>
              <a:spcAft>
                <a:spcPts val="0"/>
              </a:spcAft>
              <a:defRPr/>
            </a:pPr>
            <a:r>
              <a:rPr lang="ro-RO" sz="5400" b="1" cap="all" dirty="0">
                <a:ln w="0"/>
                <a:solidFill>
                  <a:srgbClr val="0070C0"/>
                </a:solidFill>
                <a:effectLst>
                  <a:outerShdw blurRad="38100" dist="38100" dir="2700000" algn="tl">
                    <a:srgbClr val="000000">
                      <a:alpha val="43137"/>
                    </a:srgbClr>
                  </a:outerShdw>
                  <a:reflection blurRad="12700" stA="50000" endPos="50000" dist="5000" dir="5400000" sy="-100000" rotWithShape="0"/>
                </a:effectLst>
                <a:latin typeface="Calibri" pitchFamily="34" charset="0"/>
                <a:cs typeface="+mn-cs"/>
              </a:rPr>
              <a:t>A16</a:t>
            </a:r>
            <a:endParaRPr lang="ro-RO" sz="3200" b="1" cap="all" dirty="0">
              <a:ln w="0"/>
              <a:solidFill>
                <a:srgbClr val="0070C0"/>
              </a:solidFill>
              <a:effectLst>
                <a:reflection blurRad="12700" stA="50000" endPos="50000" dist="5000" dir="5400000" sy="-100000" rotWithShape="0"/>
              </a:effectLst>
              <a:latin typeface="+mn-lt"/>
              <a:cs typeface="+mn-cs"/>
            </a:endParaRPr>
          </a:p>
        </p:txBody>
      </p:sp>
    </p:spTree>
  </p:cSld>
  <p:clrMapOvr>
    <a:masterClrMapping/>
  </p:clrMapOvr>
  <p:transition>
    <p:blinds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786058"/>
            <a:ext cx="2643174" cy="1714512"/>
          </a:xfrm>
          <a:effectLst>
            <a:outerShdw blurRad="50800" dist="38100" dir="5400000" algn="t" rotWithShape="0">
              <a:prstClr val="black">
                <a:alpha val="40000"/>
              </a:prstClr>
            </a:outerShdw>
          </a:effectLst>
        </p:spPr>
        <p:txBody>
          <a:bodyPr anchor="t"/>
          <a:lstStyle/>
          <a:p>
            <a:pPr algn="ctr" fontAlgn="auto">
              <a:spcAft>
                <a:spcPts val="0"/>
              </a:spcAft>
              <a:defRPr/>
            </a:pPr>
            <a:r>
              <a:rPr lang="ro-RO" sz="32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rPr>
              <a:t>Strategia </a:t>
            </a:r>
            <a:br>
              <a:rPr lang="ro-RO" sz="32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rPr>
            </a:br>
            <a:r>
              <a:rPr lang="ro-RO" sz="32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rPr>
              <a:t>S.I.P. Județul Hunedoara</a:t>
            </a:r>
            <a:endParaRPr lang="ro-RO" sz="3200" cap="none"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ndParaRPr>
          </a:p>
        </p:txBody>
      </p:sp>
      <p:sp>
        <p:nvSpPr>
          <p:cNvPr id="3" name="Subtitle 2"/>
          <p:cNvSpPr>
            <a:spLocks noGrp="1"/>
          </p:cNvSpPr>
          <p:nvPr>
            <p:ph type="subTitle" idx="1"/>
          </p:nvPr>
        </p:nvSpPr>
        <p:spPr>
          <a:xfrm>
            <a:off x="0" y="4286256"/>
            <a:ext cx="2643174" cy="1101248"/>
          </a:xfrm>
          <a:effectLst>
            <a:outerShdw blurRad="50800" dist="38100" dir="5400000" algn="t" rotWithShape="0">
              <a:prstClr val="black">
                <a:alpha val="40000"/>
              </a:prstClr>
            </a:outerShdw>
          </a:effectLst>
        </p:spPr>
        <p:txBody>
          <a:bodyPr>
            <a:normAutofit/>
          </a:bodyPr>
          <a:lstStyle/>
          <a:p>
            <a:pPr algn="ctr" fontAlgn="auto">
              <a:spcAft>
                <a:spcPts val="0"/>
              </a:spcAft>
              <a:buFont typeface="Wingdings 2"/>
              <a:buNone/>
              <a:defRPr/>
            </a:pPr>
            <a:r>
              <a:rPr lang="ro-RO"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rPr>
              <a:t>2011-2015</a:t>
            </a:r>
            <a:endParaRPr lang="ro-RO"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ndParaRPr>
          </a:p>
        </p:txBody>
      </p:sp>
      <p:pic>
        <p:nvPicPr>
          <p:cNvPr id="6" name="Picture 5" descr="SiglaSIP.png"/>
          <p:cNvPicPr>
            <a:picLocks noChangeAspect="1"/>
          </p:cNvPicPr>
          <p:nvPr/>
        </p:nvPicPr>
        <p:blipFill>
          <a:blip r:embed="rId2" cstate="print"/>
          <a:stretch>
            <a:fillRect/>
          </a:stretch>
        </p:blipFill>
        <p:spPr>
          <a:xfrm>
            <a:off x="214313" y="285750"/>
            <a:ext cx="2286000" cy="1619250"/>
          </a:xfrm>
          <a:prstGeom prst="rect">
            <a:avLst/>
          </a:prstGeom>
          <a:ln>
            <a:noFill/>
          </a:ln>
          <a:effectLst>
            <a:outerShdw blurRad="292100" dist="139700" dir="2700000" algn="tl" rotWithShape="0">
              <a:srgbClr val="333333">
                <a:alpha val="65000"/>
              </a:srgbClr>
            </a:outerShdw>
          </a:effectLst>
        </p:spPr>
      </p:pic>
      <p:sp>
        <p:nvSpPr>
          <p:cNvPr id="8" name="Title 1"/>
          <p:cNvSpPr txBox="1">
            <a:spLocks/>
          </p:cNvSpPr>
          <p:nvPr/>
        </p:nvSpPr>
        <p:spPr>
          <a:xfrm>
            <a:off x="0" y="5500702"/>
            <a:ext cx="2643174" cy="928694"/>
          </a:xfrm>
          <a:prstGeom prst="rect">
            <a:avLst/>
          </a:prstGeom>
          <a:effectLst>
            <a:outerShdw blurRad="50800" dist="38100" dir="5400000" algn="t" rotWithShape="0">
              <a:prstClr val="black">
                <a:alpha val="40000"/>
              </a:prstClr>
            </a:outerShdw>
          </a:effectLst>
        </p:spPr>
        <p:txBody>
          <a:bodyPr lIns="45720" tIns="0" rIns="45720" bIns="0">
            <a:scene3d>
              <a:camera prst="orthographicFront"/>
              <a:lightRig rig="soft" dir="t">
                <a:rot lat="0" lon="0" rev="10800000"/>
              </a:lightRig>
            </a:scene3d>
            <a:sp3d>
              <a:bevelT w="27940" h="12700"/>
              <a:contourClr>
                <a:srgbClr val="DDDDDD"/>
              </a:contourClr>
            </a:sp3d>
          </a:bodyPr>
          <a:lstStyle/>
          <a:p>
            <a:pPr algn="ctr" fontAlgn="auto">
              <a:spcAft>
                <a:spcPts val="0"/>
              </a:spcAft>
              <a:defRPr/>
            </a:pPr>
            <a:r>
              <a:rPr lang="ro-RO" sz="2400" b="1" i="1" spc="150" dirty="0">
                <a:ln w="11430"/>
                <a:solidFill>
                  <a:srgbClr val="F8F8F8"/>
                </a:solidFill>
                <a:effectLst>
                  <a:outerShdw blurRad="25400" algn="tl" rotWithShape="0">
                    <a:srgbClr val="000000">
                      <a:alpha val="43000"/>
                    </a:srgbClr>
                  </a:outerShdw>
                </a:effectLst>
                <a:latin typeface="Calibri" pitchFamily="34" charset="0"/>
                <a:ea typeface="+mj-ea"/>
                <a:cs typeface="+mj-cs"/>
              </a:rPr>
              <a:t>Numai împreună suntem puternici!</a:t>
            </a:r>
            <a:endParaRPr lang="ro-RO" sz="2400" b="1" i="1" spc="150" dirty="0">
              <a:ln w="11430"/>
              <a:solidFill>
                <a:srgbClr val="F8F8F8"/>
              </a:solidFill>
              <a:effectLst>
                <a:outerShdw blurRad="25400" algn="tl" rotWithShape="0">
                  <a:srgbClr val="000000">
                    <a:alpha val="43000"/>
                  </a:srgbClr>
                </a:outerShdw>
              </a:effectLst>
              <a:latin typeface="Calibri" pitchFamily="34" charset="0"/>
              <a:ea typeface="+mj-ea"/>
              <a:cs typeface="+mj-cs"/>
            </a:endParaRPr>
          </a:p>
        </p:txBody>
      </p:sp>
      <p:sp>
        <p:nvSpPr>
          <p:cNvPr id="9" name="Rectangle 8"/>
          <p:cNvSpPr/>
          <p:nvPr/>
        </p:nvSpPr>
        <p:spPr>
          <a:xfrm>
            <a:off x="2643174" y="428604"/>
            <a:ext cx="6500826" cy="646331"/>
          </a:xfrm>
          <a:prstGeom prst="rect">
            <a:avLst/>
          </a:prstGeom>
        </p:spPr>
        <p:txBody>
          <a:bodyPr>
            <a:spAutoFit/>
          </a:bodyPr>
          <a:lstStyle/>
          <a:p>
            <a:pPr algn="ctr" fontAlgn="auto">
              <a:spcAft>
                <a:spcPts val="0"/>
              </a:spcAft>
              <a:defRPr/>
            </a:pPr>
            <a:r>
              <a:rPr lang="vi-VN"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cs typeface="+mn-cs"/>
              </a:rPr>
              <a:t>Mijloace de realizare</a:t>
            </a:r>
            <a:endParaRPr lang="vi-VN"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cs typeface="+mn-cs"/>
            </a:endParaRPr>
          </a:p>
        </p:txBody>
      </p:sp>
      <p:sp>
        <p:nvSpPr>
          <p:cNvPr id="11" name="Title 1"/>
          <p:cNvSpPr txBox="1">
            <a:spLocks/>
          </p:cNvSpPr>
          <p:nvPr/>
        </p:nvSpPr>
        <p:spPr>
          <a:xfrm>
            <a:off x="4143375" y="1428750"/>
            <a:ext cx="4786313" cy="928688"/>
          </a:xfrm>
          <a:prstGeom prst="rect">
            <a:avLst/>
          </a:prstGeom>
          <a:effectLst>
            <a:outerShdw blurRad="50800" dist="38100" dir="5400000" algn="t" rotWithShape="0">
              <a:prstClr val="black">
                <a:alpha val="40000"/>
              </a:prstClr>
            </a:outerShdw>
          </a:effectLst>
        </p:spPr>
        <p:txBody>
          <a:bodyPr lIns="45720" tIns="0" rIns="45720" bIns="0"/>
          <a:lstStyle/>
          <a:p>
            <a:pPr fontAlgn="auto">
              <a:spcAft>
                <a:spcPts val="0"/>
              </a:spcAft>
              <a:defRPr/>
            </a:pPr>
            <a:r>
              <a:rPr lang="vi-VN" b="1" dirty="0">
                <a:ln w="18415" cmpd="sng">
                  <a:no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Calibri" pitchFamily="34" charset="0"/>
                <a:ea typeface="+mj-ea"/>
                <a:cs typeface="+mj-cs"/>
              </a:rPr>
              <a:t>Inițierea de proiecte și atragerea de finanțări pentru construirea unui centru de formare profesională și sindicală.</a:t>
            </a:r>
            <a:endParaRPr lang="ro-RO" b="1" dirty="0">
              <a:ln w="18415" cmpd="sng">
                <a:no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Calibri" pitchFamily="34" charset="0"/>
              <a:ea typeface="+mj-ea"/>
              <a:cs typeface="+mj-cs"/>
            </a:endParaRPr>
          </a:p>
        </p:txBody>
      </p:sp>
      <p:sp>
        <p:nvSpPr>
          <p:cNvPr id="12" name="Rectangle 11"/>
          <p:cNvSpPr/>
          <p:nvPr/>
        </p:nvSpPr>
        <p:spPr>
          <a:xfrm>
            <a:off x="2812332" y="1410039"/>
            <a:ext cx="1402478" cy="923330"/>
          </a:xfrm>
          <a:prstGeom prst="rect">
            <a:avLst/>
          </a:prstGeom>
        </p:spPr>
        <p:txBody>
          <a:bodyPr>
            <a:spAutoFit/>
            <a:scene3d>
              <a:camera prst="orthographicFront">
                <a:rot lat="0" lon="0" rev="0"/>
              </a:camera>
              <a:lightRig rig="contrasting" dir="t">
                <a:rot lat="0" lon="0" rev="4500000"/>
              </a:lightRig>
            </a:scene3d>
            <a:sp3d extrusionH="57150" contourW="6350" prstMaterial="metal">
              <a:bevelT w="127000" h="31750" prst="artDeco"/>
              <a:contourClr>
                <a:schemeClr val="accent1">
                  <a:shade val="75000"/>
                </a:schemeClr>
              </a:contourClr>
            </a:sp3d>
          </a:bodyPr>
          <a:lstStyle/>
          <a:p>
            <a:pPr fontAlgn="auto">
              <a:spcBef>
                <a:spcPts val="0"/>
              </a:spcBef>
              <a:spcAft>
                <a:spcPts val="0"/>
              </a:spcAft>
              <a:defRPr/>
            </a:pPr>
            <a:r>
              <a:rPr lang="ro-RO" sz="5400" b="1" cap="all" dirty="0">
                <a:ln w="0"/>
                <a:solidFill>
                  <a:srgbClr val="0070C0"/>
                </a:solidFill>
                <a:effectLst>
                  <a:outerShdw blurRad="38100" dist="38100" dir="2700000" algn="tl">
                    <a:srgbClr val="000000">
                      <a:alpha val="43137"/>
                    </a:srgbClr>
                  </a:outerShdw>
                  <a:reflection blurRad="12700" stA="50000" endPos="50000" dist="5000" dir="5400000" sy="-100000" rotWithShape="0"/>
                </a:effectLst>
                <a:latin typeface="Calibri" pitchFamily="34" charset="0"/>
                <a:cs typeface="+mn-cs"/>
              </a:rPr>
              <a:t>A17</a:t>
            </a:r>
            <a:endParaRPr lang="ro-RO" sz="3200" b="1" cap="all" dirty="0">
              <a:ln w="0"/>
              <a:solidFill>
                <a:srgbClr val="0070C0"/>
              </a:solidFill>
              <a:effectLst>
                <a:reflection blurRad="12700" stA="50000" endPos="50000" dist="5000" dir="5400000" sy="-100000" rotWithShape="0"/>
              </a:effectLst>
              <a:latin typeface="+mn-lt"/>
              <a:cs typeface="+mn-cs"/>
            </a:endParaRPr>
          </a:p>
        </p:txBody>
      </p:sp>
      <p:sp>
        <p:nvSpPr>
          <p:cNvPr id="15" name="Title 1"/>
          <p:cNvSpPr txBox="1">
            <a:spLocks/>
          </p:cNvSpPr>
          <p:nvPr/>
        </p:nvSpPr>
        <p:spPr>
          <a:xfrm>
            <a:off x="4184650" y="2714625"/>
            <a:ext cx="4786313" cy="428625"/>
          </a:xfrm>
          <a:prstGeom prst="rect">
            <a:avLst/>
          </a:prstGeom>
          <a:effectLst>
            <a:outerShdw blurRad="50800" dist="38100" dir="5400000" algn="t" rotWithShape="0">
              <a:prstClr val="black">
                <a:alpha val="40000"/>
              </a:prstClr>
            </a:outerShdw>
          </a:effectLst>
        </p:spPr>
        <p:txBody>
          <a:bodyPr lIns="45720" tIns="0" rIns="45720" bIns="0"/>
          <a:lstStyle/>
          <a:p>
            <a:pPr fontAlgn="auto">
              <a:spcAft>
                <a:spcPts val="0"/>
              </a:spcAft>
              <a:defRPr/>
            </a:pPr>
            <a:r>
              <a:rPr lang="es-ES" b="1" dirty="0" err="1">
                <a:ln w="18415" cmpd="sng">
                  <a:no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Calibri" pitchFamily="34" charset="0"/>
                <a:ea typeface="+mj-ea"/>
                <a:cs typeface="+mj-cs"/>
              </a:rPr>
              <a:t>Cumpărarea</a:t>
            </a:r>
            <a:r>
              <a:rPr lang="es-ES" b="1" dirty="0">
                <a:ln w="18415" cmpd="sng">
                  <a:no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Calibri" pitchFamily="34" charset="0"/>
                <a:ea typeface="+mj-ea"/>
                <a:cs typeface="+mj-cs"/>
              </a:rPr>
              <a:t> </a:t>
            </a:r>
            <a:r>
              <a:rPr lang="es-ES" b="1" dirty="0" err="1">
                <a:ln w="18415" cmpd="sng">
                  <a:no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Calibri" pitchFamily="34" charset="0"/>
                <a:ea typeface="+mj-ea"/>
                <a:cs typeface="+mj-cs"/>
              </a:rPr>
              <a:t>unor</a:t>
            </a:r>
            <a:r>
              <a:rPr lang="es-ES" b="1" dirty="0">
                <a:ln w="18415" cmpd="sng">
                  <a:no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Calibri" pitchFamily="34" charset="0"/>
                <a:ea typeface="+mj-ea"/>
                <a:cs typeface="+mj-cs"/>
              </a:rPr>
              <a:t> </a:t>
            </a:r>
            <a:r>
              <a:rPr lang="es-ES" b="1" dirty="0" err="1">
                <a:ln w="18415" cmpd="sng">
                  <a:no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Calibri" pitchFamily="34" charset="0"/>
                <a:ea typeface="+mj-ea"/>
                <a:cs typeface="+mj-cs"/>
              </a:rPr>
              <a:t>mijloace</a:t>
            </a:r>
            <a:r>
              <a:rPr lang="es-ES" b="1" dirty="0">
                <a:ln w="18415" cmpd="sng">
                  <a:no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Calibri" pitchFamily="34" charset="0"/>
                <a:ea typeface="+mj-ea"/>
                <a:cs typeface="+mj-cs"/>
              </a:rPr>
              <a:t> de </a:t>
            </a:r>
            <a:r>
              <a:rPr lang="es-ES" b="1" dirty="0" err="1">
                <a:ln w="18415" cmpd="sng">
                  <a:no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Calibri" pitchFamily="34" charset="0"/>
                <a:ea typeface="+mj-ea"/>
                <a:cs typeface="+mj-cs"/>
              </a:rPr>
              <a:t>transport</a:t>
            </a:r>
            <a:r>
              <a:rPr lang="es-ES" b="1" dirty="0">
                <a:ln w="18415" cmpd="sng">
                  <a:no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Calibri" pitchFamily="34" charset="0"/>
                <a:ea typeface="+mj-ea"/>
                <a:cs typeface="+mj-cs"/>
              </a:rPr>
              <a:t>.</a:t>
            </a:r>
            <a:endParaRPr lang="ro-RO" b="1" dirty="0">
              <a:ln w="18415" cmpd="sng">
                <a:no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Calibri" pitchFamily="34" charset="0"/>
              <a:ea typeface="+mj-ea"/>
              <a:cs typeface="+mj-cs"/>
            </a:endParaRPr>
          </a:p>
        </p:txBody>
      </p:sp>
      <p:sp>
        <p:nvSpPr>
          <p:cNvPr id="16" name="Rectangle 15"/>
          <p:cNvSpPr/>
          <p:nvPr/>
        </p:nvSpPr>
        <p:spPr>
          <a:xfrm>
            <a:off x="2853784" y="2384597"/>
            <a:ext cx="1402478" cy="923330"/>
          </a:xfrm>
          <a:prstGeom prst="rect">
            <a:avLst/>
          </a:prstGeom>
        </p:spPr>
        <p:txBody>
          <a:bodyPr>
            <a:spAutoFit/>
            <a:scene3d>
              <a:camera prst="orthographicFront">
                <a:rot lat="0" lon="0" rev="0"/>
              </a:camera>
              <a:lightRig rig="contrasting" dir="t">
                <a:rot lat="0" lon="0" rev="4500000"/>
              </a:lightRig>
            </a:scene3d>
            <a:sp3d extrusionH="57150" contourW="6350" prstMaterial="metal">
              <a:bevelT w="127000" h="31750" prst="artDeco"/>
              <a:contourClr>
                <a:schemeClr val="accent1">
                  <a:shade val="75000"/>
                </a:schemeClr>
              </a:contourClr>
            </a:sp3d>
          </a:bodyPr>
          <a:lstStyle/>
          <a:p>
            <a:pPr fontAlgn="auto">
              <a:spcBef>
                <a:spcPts val="0"/>
              </a:spcBef>
              <a:spcAft>
                <a:spcPts val="0"/>
              </a:spcAft>
              <a:defRPr/>
            </a:pPr>
            <a:r>
              <a:rPr lang="ro-RO" sz="5400" b="1" cap="all" dirty="0">
                <a:ln w="0"/>
                <a:solidFill>
                  <a:srgbClr val="0070C0"/>
                </a:solidFill>
                <a:effectLst>
                  <a:outerShdw blurRad="38100" dist="38100" dir="2700000" algn="tl">
                    <a:srgbClr val="000000">
                      <a:alpha val="43137"/>
                    </a:srgbClr>
                  </a:outerShdw>
                  <a:reflection blurRad="12700" stA="50000" endPos="50000" dist="5000" dir="5400000" sy="-100000" rotWithShape="0"/>
                </a:effectLst>
                <a:latin typeface="Calibri" pitchFamily="34" charset="0"/>
                <a:cs typeface="+mn-cs"/>
              </a:rPr>
              <a:t>A18</a:t>
            </a:r>
            <a:endParaRPr lang="ro-RO" sz="3200" b="1" cap="all" dirty="0">
              <a:ln w="0"/>
              <a:solidFill>
                <a:srgbClr val="0070C0"/>
              </a:solidFill>
              <a:effectLst>
                <a:reflection blurRad="12700" stA="50000" endPos="50000" dist="5000" dir="5400000" sy="-100000" rotWithShape="0"/>
              </a:effectLst>
              <a:latin typeface="+mn-lt"/>
              <a:cs typeface="+mn-cs"/>
            </a:endParaRPr>
          </a:p>
        </p:txBody>
      </p:sp>
      <p:sp>
        <p:nvSpPr>
          <p:cNvPr id="17" name="Title 1"/>
          <p:cNvSpPr txBox="1">
            <a:spLocks/>
          </p:cNvSpPr>
          <p:nvPr/>
        </p:nvSpPr>
        <p:spPr>
          <a:xfrm>
            <a:off x="4116388" y="3687763"/>
            <a:ext cx="4786312" cy="357187"/>
          </a:xfrm>
          <a:prstGeom prst="rect">
            <a:avLst/>
          </a:prstGeom>
          <a:effectLst>
            <a:outerShdw blurRad="50800" dist="38100" dir="5400000" algn="t" rotWithShape="0">
              <a:prstClr val="black">
                <a:alpha val="40000"/>
              </a:prstClr>
            </a:outerShdw>
          </a:effectLst>
        </p:spPr>
        <p:txBody>
          <a:bodyPr lIns="45720" tIns="0" rIns="45720" bIns="0"/>
          <a:lstStyle/>
          <a:p>
            <a:pPr fontAlgn="auto">
              <a:spcAft>
                <a:spcPts val="0"/>
              </a:spcAft>
              <a:defRPr/>
            </a:pPr>
            <a:r>
              <a:rPr lang="vi-VN" b="1" dirty="0">
                <a:ln w="18415" cmpd="sng">
                  <a:no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Calibri" pitchFamily="34" charset="0"/>
                <a:ea typeface="+mj-ea"/>
                <a:cs typeface="+mj-cs"/>
              </a:rPr>
              <a:t>Atragerea unor sponsorizări/donaţii.</a:t>
            </a:r>
            <a:endParaRPr lang="ro-RO" b="1" dirty="0">
              <a:ln w="18415" cmpd="sng">
                <a:no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latin typeface="Calibri" pitchFamily="34" charset="0"/>
              <a:ea typeface="+mj-ea"/>
              <a:cs typeface="+mj-cs"/>
            </a:endParaRPr>
          </a:p>
        </p:txBody>
      </p:sp>
      <p:sp>
        <p:nvSpPr>
          <p:cNvPr id="18" name="Rectangle 17"/>
          <p:cNvSpPr/>
          <p:nvPr/>
        </p:nvSpPr>
        <p:spPr>
          <a:xfrm>
            <a:off x="2786050" y="3334277"/>
            <a:ext cx="1402478" cy="923330"/>
          </a:xfrm>
          <a:prstGeom prst="rect">
            <a:avLst/>
          </a:prstGeom>
        </p:spPr>
        <p:txBody>
          <a:bodyPr>
            <a:spAutoFit/>
            <a:scene3d>
              <a:camera prst="orthographicFront">
                <a:rot lat="0" lon="0" rev="0"/>
              </a:camera>
              <a:lightRig rig="contrasting" dir="t">
                <a:rot lat="0" lon="0" rev="4500000"/>
              </a:lightRig>
            </a:scene3d>
            <a:sp3d extrusionH="57150" contourW="6350" prstMaterial="metal">
              <a:bevelT w="127000" h="31750" prst="artDeco"/>
              <a:contourClr>
                <a:schemeClr val="accent1">
                  <a:shade val="75000"/>
                </a:schemeClr>
              </a:contourClr>
            </a:sp3d>
          </a:bodyPr>
          <a:lstStyle/>
          <a:p>
            <a:pPr fontAlgn="auto">
              <a:spcBef>
                <a:spcPts val="0"/>
              </a:spcBef>
              <a:spcAft>
                <a:spcPts val="0"/>
              </a:spcAft>
              <a:defRPr/>
            </a:pPr>
            <a:r>
              <a:rPr lang="ro-RO" sz="5400" b="1" cap="all" dirty="0">
                <a:ln w="0"/>
                <a:solidFill>
                  <a:srgbClr val="0070C0"/>
                </a:solidFill>
                <a:effectLst>
                  <a:outerShdw blurRad="38100" dist="38100" dir="2700000" algn="tl">
                    <a:srgbClr val="000000">
                      <a:alpha val="43137"/>
                    </a:srgbClr>
                  </a:outerShdw>
                  <a:reflection blurRad="12700" stA="50000" endPos="50000" dist="5000" dir="5400000" sy="-100000" rotWithShape="0"/>
                </a:effectLst>
                <a:latin typeface="Calibri" pitchFamily="34" charset="0"/>
                <a:cs typeface="+mn-cs"/>
              </a:rPr>
              <a:t>A19</a:t>
            </a:r>
            <a:endParaRPr lang="ro-RO" sz="3200" b="1" cap="all" dirty="0">
              <a:ln w="0"/>
              <a:solidFill>
                <a:srgbClr val="0070C0"/>
              </a:solidFill>
              <a:effectLst>
                <a:reflection blurRad="12700" stA="50000" endPos="50000" dist="5000" dir="5400000" sy="-100000" rotWithShape="0"/>
              </a:effectLst>
              <a:latin typeface="+mn-lt"/>
              <a:cs typeface="+mn-cs"/>
            </a:endParaRPr>
          </a:p>
        </p:txBody>
      </p:sp>
    </p:spTree>
  </p:cSld>
  <p:clrMapOvr>
    <a:masterClrMapping/>
  </p:clrMapOvr>
  <p:transition>
    <p:blinds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295</TotalTime>
  <Words>780</Words>
  <Application>Microsoft Office PowerPoint</Application>
  <PresentationFormat>On-screen Show (4:3)</PresentationFormat>
  <Paragraphs>105</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Trebuchet MS</vt:lpstr>
      <vt:lpstr>Arial</vt:lpstr>
      <vt:lpstr>Wingdings 2</vt:lpstr>
      <vt:lpstr>Wingdings</vt:lpstr>
      <vt:lpstr>Calibri</vt:lpstr>
      <vt:lpstr>Opulent</vt:lpstr>
      <vt:lpstr>Strategia  S.I.P. Județul Hunedoara</vt:lpstr>
      <vt:lpstr>Strategia  S.I.P. Județul Hunedoara</vt:lpstr>
      <vt:lpstr>Strategia  S.I.P. Județul Hunedoara</vt:lpstr>
      <vt:lpstr>Strategia  S.I.P. Județul Hunedoara</vt:lpstr>
      <vt:lpstr>Strategia  S.I.P. Județul Hunedoara</vt:lpstr>
      <vt:lpstr>Strategia  S.I.P. Județul Hunedoara</vt:lpstr>
      <vt:lpstr>Strategia  S.I.P. Județul Hunedoara</vt:lpstr>
      <vt:lpstr>Strategia  S.I.P. Județul Hunedoara</vt:lpstr>
      <vt:lpstr>Strategia  S.I.P. Județul Hunedoara</vt:lpstr>
      <vt:lpstr>Strategia  S.I.P. Județul Hunedoara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lugojan alexandru</cp:lastModifiedBy>
  <cp:revision>32</cp:revision>
  <dcterms:created xsi:type="dcterms:W3CDTF">2011-02-03T08:45:28Z</dcterms:created>
  <dcterms:modified xsi:type="dcterms:W3CDTF">2011-02-21T11:22:21Z</dcterms:modified>
</cp:coreProperties>
</file>