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0"/>
  </p:handout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notesViewPr>
    <p:cSldViewPr>
      <p:cViewPr varScale="1">
        <p:scale>
          <a:sx n="67" d="100"/>
          <a:sy n="67" d="100"/>
        </p:scale>
        <p:origin x="-2796"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37D83A1-89B1-4218-ABC9-7BF1998C18EA}" type="datetimeFigureOut">
              <a:rPr lang="ro-RO" smtClean="0"/>
              <a:pPr/>
              <a:t>10.02.2011</a:t>
            </a:fld>
            <a:endParaRPr lang="ro-RO"/>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o-RO"/>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C2CC8EB-AB0C-4E5C-A6C1-7ECFB5B0BDB8}" type="slidenum">
              <a:rPr lang="ro-RO" smtClean="0"/>
              <a:pPr/>
              <a:t>‹#›</a:t>
            </a:fld>
            <a:endParaRPr lang="ro-RO"/>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64CF2E0-CCC4-4E1E-9902-C3C36AB3FDA4}" type="datetimeFigureOut">
              <a:rPr lang="en-US" smtClean="0"/>
              <a:pPr/>
              <a:t>10-Feb-11</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F42FDE4-A7DD-41A7-A0A6-9B649FB43336}" type="slidenum">
              <a:rPr kumimoji="0" lang="en-US" smtClean="0"/>
              <a:pPr/>
              <a:t>‹#›</a:t>
            </a:fld>
            <a:endParaRPr kumimoji="0" lang="en-US" sz="1400" dirty="0">
              <a:solidFill>
                <a:srgbClr val="FFFFFF"/>
              </a:solidFill>
            </a:endParaRP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med">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10-Feb-11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transition spd="med">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10-Feb-11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transition spd="med">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10-Feb-11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4CF2E0-CCC4-4E1E-9902-C3C36AB3FDA4}" type="datetimeFigureOut">
              <a:rPr lang="en-US" smtClean="0"/>
              <a:pPr/>
              <a:t>10-Feb-11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kumimoji="0"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F42FDE4-A7DD-41A7-A0A6-9B649FB43336}"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transition spd="med">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64CF2E0-CCC4-4E1E-9902-C3C36AB3FDA4}" type="datetimeFigureOut">
              <a:rPr lang="en-US" smtClean="0"/>
              <a:pPr/>
              <a:t>10-Feb-11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64CF2E0-CCC4-4E1E-9902-C3C36AB3FDA4}" type="datetimeFigureOut">
              <a:rPr lang="en-US" smtClean="0"/>
              <a:pPr/>
              <a:t>10-Feb-11</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4CF2E0-CCC4-4E1E-9902-C3C36AB3FDA4}" type="datetimeFigureOut">
              <a:rPr lang="en-US" smtClean="0"/>
              <a:pPr/>
              <a:t>10-Feb-11</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transition spd="med">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4CF2E0-CCC4-4E1E-9902-C3C36AB3FDA4}" type="datetimeFigureOut">
              <a:rPr lang="en-US" smtClean="0"/>
              <a:pPr/>
              <a:t>10-Feb-11</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transition spd="med">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4CF2E0-CCC4-4E1E-9902-C3C36AB3FDA4}" type="datetimeFigureOut">
              <a:rPr lang="en-US" smtClean="0"/>
              <a:pPr/>
              <a:t>10-Feb-11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4CF2E0-CCC4-4E1E-9902-C3C36AB3FDA4}" type="datetimeFigureOut">
              <a:rPr lang="en-US" smtClean="0"/>
              <a:pPr/>
              <a:t>10-Feb-11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kumimoji="0" lang="en-US" dirty="0"/>
          </a:p>
        </p:txBody>
      </p:sp>
      <p:sp>
        <p:nvSpPr>
          <p:cNvPr id="7" name="Slide Number Placeholder 6"/>
          <p:cNvSpPr>
            <a:spLocks noGrp="1"/>
          </p:cNvSpPr>
          <p:nvPr>
            <p:ph type="sldNum" sz="quarter" idx="12"/>
          </p:nvPr>
        </p:nvSpPr>
        <p:spPr>
          <a:xfrm>
            <a:off x="146304" y="6208776"/>
            <a:ext cx="457200" cy="457200"/>
          </a:xfrm>
        </p:spPr>
        <p:txBody>
          <a:bodyPr/>
          <a:lstStyle/>
          <a:p>
            <a:fld id="{6F42FDE4-A7DD-41A7-A0A6-9B649FB43336}" type="slidenum">
              <a:rPr kumimoji="0" lang="en-US" smtClean="0"/>
              <a:pPr/>
              <a:t>‹#›</a:t>
            </a:fld>
            <a:endParaRPr kumimoji="0"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spd="med">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lgn="r" eaLnBrk="1" latinLnBrk="0" hangingPunct="1"/>
            <a:fld id="{564CF2E0-CCC4-4E1E-9902-C3C36AB3FDA4}" type="datetimeFigureOut">
              <a:rPr lang="en-US" smtClean="0"/>
              <a:pPr algn="r" eaLnBrk="1" latinLnBrk="0" hangingPunct="1"/>
              <a:t>10-Feb-11</a:t>
            </a:fld>
            <a:endParaRPr lang="en-US" sz="1400" dirty="0">
              <a:solidFill>
                <a:schemeClr val="tx2"/>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0" lang="en-US" sz="1400" dirty="0">
              <a:solidFill>
                <a:schemeClr val="tx2"/>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ctr" eaLnBrk="1" latinLnBrk="0" hangingPunct="1"/>
            <a:fld id="{6F42FDE4-A7DD-41A7-A0A6-9B649FB43336}" type="slidenum">
              <a:rPr kumimoji="0" lang="en-US" smtClean="0"/>
              <a:pPr algn="ctr" eaLnBrk="1" latinLnBrk="0" hangingPunct="1"/>
              <a:t>‹#›</a:t>
            </a:fld>
            <a:endParaRPr kumimoji="0"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blinds dir="vert"/>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57290" y="3500438"/>
            <a:ext cx="6400800" cy="2514616"/>
          </a:xfrm>
        </p:spPr>
        <p:txBody>
          <a:bodyPr>
            <a:normAutofit fontScale="92500"/>
          </a:bodyPr>
          <a:lstStyle/>
          <a:p>
            <a:pPr>
              <a:lnSpc>
                <a:spcPct val="90000"/>
              </a:lnSpc>
            </a:pPr>
            <a:r>
              <a:rPr lang="en-GB" sz="5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C00000"/>
                </a:solidFill>
                <a:effectLst>
                  <a:outerShdw blurRad="50800" dist="40000" dir="5400000" algn="tl" rotWithShape="0">
                    <a:srgbClr val="000000">
                      <a:shade val="5000"/>
                      <a:satMod val="120000"/>
                      <a:alpha val="33000"/>
                    </a:srgbClr>
                  </a:outerShdw>
                </a:effectLst>
                <a:latin typeface="Verdana" pitchFamily="34" charset="0"/>
              </a:rPr>
              <a:t>RAPORTUL</a:t>
            </a:r>
          </a:p>
          <a:p>
            <a:pPr>
              <a:lnSpc>
                <a:spcPct val="90000"/>
              </a:lnSpc>
            </a:pPr>
            <a:r>
              <a:rPr lang="en-GB" sz="5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C00000"/>
                </a:solidFill>
                <a:effectLst>
                  <a:outerShdw blurRad="50800" dist="40000" dir="5400000" algn="tl" rotWithShape="0">
                    <a:srgbClr val="000000">
                      <a:shade val="5000"/>
                      <a:satMod val="120000"/>
                      <a:alpha val="33000"/>
                    </a:srgbClr>
                  </a:outerShdw>
                </a:effectLst>
                <a:latin typeface="Verdana" pitchFamily="34" charset="0"/>
              </a:rPr>
              <a:t>COMISIEI </a:t>
            </a:r>
          </a:p>
          <a:p>
            <a:pPr>
              <a:lnSpc>
                <a:spcPct val="90000"/>
              </a:lnSpc>
            </a:pPr>
            <a:r>
              <a:rPr lang="en-GB" sz="5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C00000"/>
                </a:solidFill>
                <a:effectLst>
                  <a:outerShdw blurRad="50800" dist="40000" dir="5400000" algn="tl" rotWithShape="0">
                    <a:srgbClr val="000000">
                      <a:shade val="5000"/>
                      <a:satMod val="120000"/>
                      <a:alpha val="33000"/>
                    </a:srgbClr>
                  </a:outerShdw>
                </a:effectLst>
                <a:latin typeface="Verdana" pitchFamily="34" charset="0"/>
              </a:rPr>
              <a:t>PENTRU</a:t>
            </a:r>
            <a:r>
              <a:rPr lang="ro-RO" sz="5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C00000"/>
                </a:solidFill>
                <a:effectLst>
                  <a:outerShdw blurRad="50800" dist="40000" dir="5400000" algn="tl" rotWithShape="0">
                    <a:srgbClr val="000000">
                      <a:shade val="5000"/>
                      <a:satMod val="120000"/>
                      <a:alpha val="33000"/>
                    </a:srgbClr>
                  </a:outerShdw>
                </a:effectLst>
                <a:latin typeface="Verdana" pitchFamily="34" charset="0"/>
              </a:rPr>
              <a:t> </a:t>
            </a:r>
            <a:r>
              <a:rPr lang="en-GB" sz="5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C00000"/>
                </a:solidFill>
                <a:effectLst>
                  <a:outerShdw blurRad="50800" dist="40000" dir="5400000" algn="tl" rotWithShape="0">
                    <a:srgbClr val="000000">
                      <a:shade val="5000"/>
                      <a:satMod val="120000"/>
                      <a:alpha val="33000"/>
                    </a:srgbClr>
                  </a:outerShdw>
                </a:effectLst>
                <a:latin typeface="Verdana" pitchFamily="34" charset="0"/>
              </a:rPr>
              <a:t>STATUT</a:t>
            </a:r>
            <a:endParaRPr lang="en-US" sz="5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C00000"/>
              </a:solidFill>
              <a:effectLst>
                <a:outerShdw blurRad="50800" dist="40000" dir="5400000" algn="tl" rotWithShape="0">
                  <a:srgbClr val="000000">
                    <a:shade val="5000"/>
                    <a:satMod val="120000"/>
                    <a:alpha val="33000"/>
                  </a:srgbClr>
                </a:outerShdw>
              </a:effectLst>
              <a:latin typeface="Verdana" pitchFamily="34" charset="0"/>
            </a:endParaRPr>
          </a:p>
          <a:p>
            <a:endParaRPr lang="ro-RO" dirty="0">
              <a:solidFill>
                <a:srgbClr val="C00000"/>
              </a:solidFill>
            </a:endParaRPr>
          </a:p>
        </p:txBody>
      </p:sp>
      <p:sp>
        <p:nvSpPr>
          <p:cNvPr id="3" name="Title 2"/>
          <p:cNvSpPr>
            <a:spLocks noGrp="1"/>
          </p:cNvSpPr>
          <p:nvPr>
            <p:ph type="ctrTitle"/>
          </p:nvPr>
        </p:nvSpPr>
        <p:spPr/>
        <p:txBody>
          <a:bodyPr/>
          <a:lstStyle/>
          <a:p>
            <a:r>
              <a:rPr lang="ro-RO"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Verdana" pitchFamily="34" charset="0"/>
              </a:rPr>
              <a:t>Conferinţa Judeţeană</a:t>
            </a:r>
            <a:br>
              <a:rPr lang="ro-RO"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Verdana" pitchFamily="34" charset="0"/>
              </a:rPr>
            </a:br>
            <a:r>
              <a:rPr lang="ro-RO"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Verdana" pitchFamily="34" charset="0"/>
              </a:rPr>
              <a:t>Deva, 12 februarie 2011</a:t>
            </a:r>
            <a:endParaRPr lang="ro-RO" b="1" cap="all" dirty="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endParaRPr>
          </a:p>
        </p:txBody>
      </p:sp>
      <p:pic>
        <p:nvPicPr>
          <p:cNvPr id="4" name="Picture 3" descr="SiglaSIP.png"/>
          <p:cNvPicPr>
            <a:picLocks noChangeAspect="1"/>
          </p:cNvPicPr>
          <p:nvPr/>
        </p:nvPicPr>
        <p:blipFill>
          <a:blip r:embed="rId2" cstate="print"/>
          <a:stretch>
            <a:fillRect/>
          </a:stretch>
        </p:blipFill>
        <p:spPr>
          <a:xfrm>
            <a:off x="3210620" y="112689"/>
            <a:ext cx="1714512" cy="12144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med">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110" y="428604"/>
            <a:ext cx="9001156"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5" name="Rectangle 4"/>
          <p:cNvSpPr/>
          <p:nvPr/>
        </p:nvSpPr>
        <p:spPr>
          <a:xfrm>
            <a:off x="4929190" y="695659"/>
            <a:ext cx="4071966" cy="766364"/>
          </a:xfrm>
          <a:prstGeom prst="rect">
            <a:avLst/>
          </a:prstGeom>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lnSpc>
                <a:spcPct val="90000"/>
              </a:lnSpc>
            </a:pPr>
            <a:r>
              <a:rPr lang="en-GB"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RAPORTUL</a:t>
            </a:r>
            <a:r>
              <a:rPr lang="ro-RO"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 </a:t>
            </a:r>
            <a:r>
              <a:rPr lang="en-GB"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COMISIEI </a:t>
            </a:r>
          </a:p>
          <a:p>
            <a:pPr algn="ctr">
              <a:lnSpc>
                <a:spcPct val="90000"/>
              </a:lnSpc>
            </a:pPr>
            <a:r>
              <a:rPr lang="en-GB"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PENTRU</a:t>
            </a:r>
            <a:r>
              <a:rPr lang="ro-RO"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 </a:t>
            </a:r>
            <a:r>
              <a:rPr lang="en-GB"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STATUT</a:t>
            </a:r>
            <a:endParaRPr lang="ro-RO" sz="2400" b="1" dirty="0">
              <a:ln w="50800"/>
              <a:solidFill>
                <a:schemeClr val="bg1">
                  <a:shade val="50000"/>
                </a:schemeClr>
              </a:solidFill>
              <a:effectLst>
                <a:outerShdw blurRad="38100" dist="38100" dir="2700000" algn="tl">
                  <a:srgbClr val="000000">
                    <a:alpha val="43137"/>
                  </a:srgbClr>
                </a:outerShdw>
              </a:effectLst>
            </a:endParaRPr>
          </a:p>
        </p:txBody>
      </p:sp>
      <p:sp>
        <p:nvSpPr>
          <p:cNvPr id="6" name="Title 2"/>
          <p:cNvSpPr txBox="1">
            <a:spLocks/>
          </p:cNvSpPr>
          <p:nvPr/>
        </p:nvSpPr>
        <p:spPr>
          <a:xfrm>
            <a:off x="1714480" y="812253"/>
            <a:ext cx="3186138" cy="571504"/>
          </a:xfrm>
          <a:prstGeom prst="rect">
            <a:avLst/>
          </a:prstGeom>
        </p:spPr>
        <p:txBody>
          <a:bodyPr bIns="91440" anchor="t"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o-RO" sz="1400" b="1" i="0" u="none" strike="noStrike" kern="1200" cap="all" spc="0" normalizeH="0" baseline="0" noProof="0" dirty="0" smtClean="0">
                <a:ln w="9000" cmpd="sng">
                  <a:solidFill>
                    <a:schemeClr val="accent4">
                      <a:shade val="50000"/>
                      <a:satMod val="120000"/>
                    </a:schemeClr>
                  </a:solidFill>
                  <a:prstDash val="solid"/>
                </a:ln>
                <a:solidFill>
                  <a:srgbClr val="0070C0"/>
                </a:solidFill>
                <a:effectLst>
                  <a:outerShdw blurRad="38100" dist="38100" dir="2700000" algn="tl">
                    <a:srgbClr val="000000">
                      <a:alpha val="43137"/>
                    </a:srgbClr>
                  </a:outerShdw>
                  <a:reflection blurRad="12700" stA="28000" endPos="45000" dist="1000" dir="5400000" sy="-100000" algn="bl" rotWithShape="0"/>
                </a:effectLst>
                <a:uLnTx/>
                <a:uFillTx/>
                <a:latin typeface="Verdana" pitchFamily="34" charset="0"/>
                <a:ea typeface="+mj-ea"/>
                <a:cs typeface="+mj-cs"/>
              </a:rPr>
              <a:t>Conferinţa Judeţeană</a:t>
            </a:r>
            <a:br>
              <a:rPr kumimoji="0" lang="ro-RO" sz="1400" b="1" i="0" u="none" strike="noStrike" kern="1200" cap="all" spc="0" normalizeH="0" baseline="0" noProof="0" dirty="0" smtClean="0">
                <a:ln w="9000" cmpd="sng">
                  <a:solidFill>
                    <a:schemeClr val="accent4">
                      <a:shade val="50000"/>
                      <a:satMod val="120000"/>
                    </a:schemeClr>
                  </a:solidFill>
                  <a:prstDash val="solid"/>
                </a:ln>
                <a:solidFill>
                  <a:srgbClr val="0070C0"/>
                </a:solidFill>
                <a:effectLst>
                  <a:outerShdw blurRad="38100" dist="38100" dir="2700000" algn="tl">
                    <a:srgbClr val="000000">
                      <a:alpha val="43137"/>
                    </a:srgbClr>
                  </a:outerShdw>
                  <a:reflection blurRad="12700" stA="28000" endPos="45000" dist="1000" dir="5400000" sy="-100000" algn="bl" rotWithShape="0"/>
                </a:effectLst>
                <a:uLnTx/>
                <a:uFillTx/>
                <a:latin typeface="Verdana" pitchFamily="34" charset="0"/>
                <a:ea typeface="+mj-ea"/>
                <a:cs typeface="+mj-cs"/>
              </a:rPr>
            </a:br>
            <a:r>
              <a:rPr kumimoji="0" lang="ro-RO" sz="1400" b="1" i="0" u="none" strike="noStrike" kern="1200" cap="all" spc="0" normalizeH="0" baseline="0" noProof="0" dirty="0" smtClean="0">
                <a:ln w="9000" cmpd="sng">
                  <a:solidFill>
                    <a:schemeClr val="accent4">
                      <a:shade val="50000"/>
                      <a:satMod val="120000"/>
                    </a:schemeClr>
                  </a:solidFill>
                  <a:prstDash val="solid"/>
                </a:ln>
                <a:solidFill>
                  <a:srgbClr val="0070C0"/>
                </a:solidFill>
                <a:effectLst>
                  <a:outerShdw blurRad="38100" dist="38100" dir="2700000" algn="tl">
                    <a:srgbClr val="000000">
                      <a:alpha val="43137"/>
                    </a:srgbClr>
                  </a:outerShdw>
                  <a:reflection blurRad="12700" stA="28000" endPos="45000" dist="1000" dir="5400000" sy="-100000" algn="bl" rotWithShape="0"/>
                </a:effectLst>
                <a:uLnTx/>
                <a:uFillTx/>
                <a:latin typeface="Verdana" pitchFamily="34" charset="0"/>
                <a:ea typeface="+mj-ea"/>
                <a:cs typeface="+mj-cs"/>
              </a:rPr>
              <a:t>Deva, 12 februarie 2011</a:t>
            </a:r>
            <a:endParaRPr kumimoji="0" lang="ro-RO" sz="1400" b="1" i="0" u="none" strike="noStrike" kern="1200" cap="all" spc="0" normalizeH="0" baseline="0" noProof="0" dirty="0">
              <a:ln w="9000" cmpd="sng">
                <a:solidFill>
                  <a:schemeClr val="accent4">
                    <a:shade val="50000"/>
                    <a:satMod val="120000"/>
                  </a:schemeClr>
                </a:solidFill>
                <a:prstDash val="solid"/>
              </a:ln>
              <a:solidFill>
                <a:srgbClr val="0070C0"/>
              </a:solidFill>
              <a:effectLst>
                <a:outerShdw blurRad="38100" dist="38100" dir="2700000" algn="tl">
                  <a:srgbClr val="000000">
                    <a:alpha val="43137"/>
                  </a:srgbClr>
                </a:outerShdw>
                <a:reflection blurRad="12700" stA="28000" endPos="45000" dist="1000" dir="5400000" sy="-100000" algn="bl" rotWithShape="0"/>
              </a:effectLst>
              <a:uLnTx/>
              <a:uFillTx/>
              <a:latin typeface="+mj-lt"/>
              <a:ea typeface="+mj-ea"/>
              <a:cs typeface="+mj-cs"/>
            </a:endParaRPr>
          </a:p>
        </p:txBody>
      </p:sp>
      <p:pic>
        <p:nvPicPr>
          <p:cNvPr id="7" name="Picture 6" descr="SiglaSIP.png"/>
          <p:cNvPicPr>
            <a:picLocks noChangeAspect="1"/>
          </p:cNvPicPr>
          <p:nvPr/>
        </p:nvPicPr>
        <p:blipFill>
          <a:blip r:embed="rId2" cstate="print"/>
          <a:stretch>
            <a:fillRect/>
          </a:stretch>
        </p:blipFill>
        <p:spPr>
          <a:xfrm>
            <a:off x="285720" y="428604"/>
            <a:ext cx="1571636" cy="1113200"/>
          </a:xfrm>
          <a:prstGeom prst="rect">
            <a:avLst/>
          </a:prstGeom>
          <a:ln>
            <a:noFill/>
          </a:ln>
          <a:effectLst>
            <a:outerShdw blurRad="292100" dist="139700" dir="2700000" algn="tl" rotWithShape="0">
              <a:srgbClr val="333333">
                <a:alpha val="65000"/>
              </a:srgbClr>
            </a:outerShdw>
          </a:effectLst>
        </p:spPr>
      </p:pic>
      <p:sp>
        <p:nvSpPr>
          <p:cNvPr id="8" name="Rectangle 7"/>
          <p:cNvSpPr/>
          <p:nvPr/>
        </p:nvSpPr>
        <p:spPr>
          <a:xfrm>
            <a:off x="428596" y="1720840"/>
            <a:ext cx="8429684" cy="2585323"/>
          </a:xfrm>
          <a:prstGeom prst="rect">
            <a:avLst/>
          </a:prstGeom>
        </p:spPr>
        <p:txBody>
          <a:bodyPr wrap="square">
            <a:spAutoFit/>
          </a:bodyPr>
          <a:lstStyle/>
          <a:p>
            <a:r>
              <a:rPr lang="ro-RO" b="1" dirty="0" smtClean="0">
                <a:ln w="12700">
                  <a:noFill/>
                  <a:prstDash val="solid"/>
                </a:ln>
                <a:effectLst>
                  <a:outerShdw blurRad="50800" dist="38100" dir="2700000" algn="tl" rotWithShape="0">
                    <a:prstClr val="black">
                      <a:alpha val="40000"/>
                    </a:prstClr>
                  </a:outerShdw>
                </a:effectLst>
                <a:latin typeface="Verdana" pitchFamily="34" charset="0"/>
              </a:rPr>
              <a:t>Comisia pentru Statut a fost constituită de Consiliul Judeţean al S.I.P. Hunedoara prin Hotărârea nr. </a:t>
            </a:r>
            <a:r>
              <a:rPr lang="en-US" b="1" dirty="0" smtClean="0">
                <a:ln w="12700">
                  <a:noFill/>
                  <a:prstDash val="solid"/>
                </a:ln>
                <a:effectLst>
                  <a:outerShdw blurRad="50800" dist="38100" dir="2700000" algn="tl" rotWithShape="0">
                    <a:prstClr val="black">
                      <a:alpha val="40000"/>
                    </a:prstClr>
                  </a:outerShdw>
                </a:effectLst>
                <a:latin typeface="Verdana" pitchFamily="34" charset="0"/>
              </a:rPr>
              <a:t>14</a:t>
            </a:r>
            <a:r>
              <a:rPr lang="ro-RO" b="1" dirty="0" smtClean="0">
                <a:ln w="12700">
                  <a:noFill/>
                  <a:prstDash val="solid"/>
                </a:ln>
                <a:effectLst>
                  <a:outerShdw blurRad="50800" dist="38100" dir="2700000" algn="tl" rotWithShape="0">
                    <a:prstClr val="black">
                      <a:alpha val="40000"/>
                    </a:prstClr>
                  </a:outerShdw>
                </a:effectLst>
                <a:latin typeface="Verdana" pitchFamily="34" charset="0"/>
              </a:rPr>
              <a:t>/20</a:t>
            </a:r>
            <a:r>
              <a:rPr lang="en-US" b="1" dirty="0" smtClean="0">
                <a:ln w="12700">
                  <a:noFill/>
                  <a:prstDash val="solid"/>
                </a:ln>
                <a:effectLst>
                  <a:outerShdw blurRad="50800" dist="38100" dir="2700000" algn="tl" rotWithShape="0">
                    <a:prstClr val="black">
                      <a:alpha val="40000"/>
                    </a:prstClr>
                  </a:outerShdw>
                </a:effectLst>
                <a:latin typeface="Verdana" pitchFamily="34" charset="0"/>
              </a:rPr>
              <a:t>10,</a:t>
            </a:r>
            <a:r>
              <a:rPr lang="ro-RO" b="1" dirty="0" smtClean="0">
                <a:ln w="12700">
                  <a:noFill/>
                  <a:prstDash val="solid"/>
                </a:ln>
                <a:effectLst>
                  <a:outerShdw blurRad="50800" dist="38100" dir="2700000" algn="tl" rotWithShape="0">
                    <a:prstClr val="black">
                      <a:alpha val="40000"/>
                    </a:prstClr>
                  </a:outerShdw>
                </a:effectLst>
                <a:latin typeface="Verdana" pitchFamily="34" charset="0"/>
              </a:rPr>
              <a:t> în şedinţa din data de </a:t>
            </a:r>
            <a:r>
              <a:rPr lang="en-US" b="1" dirty="0" smtClean="0">
                <a:ln w="12700">
                  <a:noFill/>
                  <a:prstDash val="solid"/>
                </a:ln>
                <a:effectLst>
                  <a:outerShdw blurRad="50800" dist="38100" dir="2700000" algn="tl" rotWithShape="0">
                    <a:prstClr val="black">
                      <a:alpha val="40000"/>
                    </a:prstClr>
                  </a:outerShdw>
                </a:effectLst>
                <a:latin typeface="Verdana" pitchFamily="34" charset="0"/>
              </a:rPr>
              <a:t>1</a:t>
            </a:r>
            <a:r>
              <a:rPr lang="ro-RO" b="1" dirty="0" smtClean="0">
                <a:ln w="12700">
                  <a:noFill/>
                  <a:prstDash val="solid"/>
                </a:ln>
                <a:effectLst>
                  <a:outerShdw blurRad="50800" dist="38100" dir="2700000" algn="tl" rotWithShape="0">
                    <a:prstClr val="black">
                      <a:alpha val="40000"/>
                    </a:prstClr>
                  </a:outerShdw>
                </a:effectLst>
                <a:latin typeface="Verdana" pitchFamily="34" charset="0"/>
              </a:rPr>
              <a:t>5.1</a:t>
            </a:r>
            <a:r>
              <a:rPr lang="en-US" b="1" dirty="0" smtClean="0">
                <a:ln w="12700">
                  <a:noFill/>
                  <a:prstDash val="solid"/>
                </a:ln>
                <a:effectLst>
                  <a:outerShdw blurRad="50800" dist="38100" dir="2700000" algn="tl" rotWithShape="0">
                    <a:prstClr val="black">
                      <a:alpha val="40000"/>
                    </a:prstClr>
                  </a:outerShdw>
                </a:effectLst>
                <a:latin typeface="Verdana" pitchFamily="34" charset="0"/>
              </a:rPr>
              <a:t>2</a:t>
            </a:r>
            <a:r>
              <a:rPr lang="ro-RO" b="1" dirty="0" smtClean="0">
                <a:ln w="12700">
                  <a:noFill/>
                  <a:prstDash val="solid"/>
                </a:ln>
                <a:effectLst>
                  <a:outerShdw blurRad="50800" dist="38100" dir="2700000" algn="tl" rotWithShape="0">
                    <a:prstClr val="black">
                      <a:alpha val="40000"/>
                    </a:prstClr>
                  </a:outerShdw>
                </a:effectLst>
                <a:latin typeface="Verdana" pitchFamily="34" charset="0"/>
              </a:rPr>
              <a:t>.20</a:t>
            </a:r>
            <a:r>
              <a:rPr lang="en-US" b="1" dirty="0" smtClean="0">
                <a:ln w="12700">
                  <a:noFill/>
                  <a:prstDash val="solid"/>
                </a:ln>
                <a:effectLst>
                  <a:outerShdw blurRad="50800" dist="38100" dir="2700000" algn="tl" rotWithShape="0">
                    <a:prstClr val="black">
                      <a:alpha val="40000"/>
                    </a:prstClr>
                  </a:outerShdw>
                </a:effectLst>
                <a:latin typeface="Verdana" pitchFamily="34" charset="0"/>
              </a:rPr>
              <a:t>10</a:t>
            </a:r>
            <a:r>
              <a:rPr lang="ro-RO" b="1" dirty="0" smtClean="0">
                <a:ln w="12700">
                  <a:noFill/>
                  <a:prstDash val="solid"/>
                </a:ln>
                <a:effectLst>
                  <a:outerShdw blurRad="50800" dist="38100" dir="2700000" algn="tl" rotWithShape="0">
                    <a:prstClr val="black">
                      <a:alpha val="40000"/>
                    </a:prstClr>
                  </a:outerShdw>
                </a:effectLst>
                <a:latin typeface="Verdana" pitchFamily="34" charset="0"/>
              </a:rPr>
              <a:t>, în următoarea componenţă:</a:t>
            </a:r>
          </a:p>
          <a:p>
            <a:endParaRPr lang="ro-RO" b="1" dirty="0" smtClean="0">
              <a:ln w="12700">
                <a:noFill/>
                <a:prstDash val="solid"/>
              </a:ln>
              <a:effectLst>
                <a:outerShdw blurRad="50800" dist="38100" dir="2700000" algn="tl" rotWithShape="0">
                  <a:prstClr val="black">
                    <a:alpha val="40000"/>
                  </a:prstClr>
                </a:outerShdw>
              </a:effectLst>
              <a:latin typeface="Verdana" pitchFamily="34" charset="0"/>
            </a:endParaRPr>
          </a:p>
          <a:p>
            <a:pPr marL="541338" indent="-179388">
              <a:buFont typeface="Wingdings" pitchFamily="2" charset="2"/>
              <a:buChar char="q"/>
            </a:pPr>
            <a:r>
              <a:rPr lang="ro-RO" b="1" dirty="0" smtClean="0">
                <a:ln w="12700">
                  <a:noFill/>
                  <a:prstDash val="solid"/>
                </a:ln>
                <a:effectLst>
                  <a:outerShdw blurRad="50800" dist="38100" dir="2700000" algn="tl" rotWithShape="0">
                    <a:prstClr val="black">
                      <a:alpha val="40000"/>
                    </a:prstClr>
                  </a:outerShdw>
                </a:effectLst>
                <a:latin typeface="Verdana" pitchFamily="34" charset="0"/>
              </a:rPr>
              <a:t>	</a:t>
            </a:r>
            <a:r>
              <a:rPr lang="en-US" b="1" dirty="0" err="1" smtClean="0">
                <a:ln w="12700">
                  <a:noFill/>
                  <a:prstDash val="solid"/>
                </a:ln>
                <a:effectLst>
                  <a:outerShdw blurRad="50800" dist="38100" dir="2700000" algn="tl" rotWithShape="0">
                    <a:prstClr val="black">
                      <a:alpha val="40000"/>
                    </a:prstClr>
                  </a:outerShdw>
                </a:effectLst>
                <a:latin typeface="Verdana" pitchFamily="34" charset="0"/>
              </a:rPr>
              <a:t>Dojcsar</a:t>
            </a:r>
            <a:r>
              <a:rPr lang="ro-RO" b="1" dirty="0" smtClean="0">
                <a:ln w="12700">
                  <a:noFill/>
                  <a:prstDash val="solid"/>
                </a:ln>
                <a:effectLst>
                  <a:outerShdw blurRad="50800" dist="38100" dir="2700000" algn="tl" rotWithShape="0">
                    <a:prstClr val="black">
                      <a:alpha val="40000"/>
                    </a:prstClr>
                  </a:outerShdw>
                </a:effectLst>
                <a:latin typeface="Verdana" pitchFamily="34" charset="0"/>
              </a:rPr>
              <a:t> </a:t>
            </a:r>
            <a:r>
              <a:rPr lang="en-US" b="1" dirty="0" err="1" smtClean="0">
                <a:ln w="12700">
                  <a:noFill/>
                  <a:prstDash val="solid"/>
                </a:ln>
                <a:effectLst>
                  <a:outerShdw blurRad="50800" dist="38100" dir="2700000" algn="tl" rotWithShape="0">
                    <a:prstClr val="black">
                      <a:alpha val="40000"/>
                    </a:prstClr>
                  </a:outerShdw>
                </a:effectLst>
                <a:latin typeface="Verdana" pitchFamily="34" charset="0"/>
              </a:rPr>
              <a:t>Rodica</a:t>
            </a:r>
            <a:r>
              <a:rPr lang="ro-RO" b="1" dirty="0" smtClean="0">
                <a:ln w="12700">
                  <a:noFill/>
                  <a:prstDash val="solid"/>
                </a:ln>
                <a:effectLst>
                  <a:outerShdw blurRad="50800" dist="38100" dir="2700000" algn="tl" rotWithShape="0">
                    <a:prstClr val="black">
                      <a:alpha val="40000"/>
                    </a:prstClr>
                  </a:outerShdw>
                </a:effectLst>
                <a:latin typeface="Verdana" pitchFamily="34" charset="0"/>
              </a:rPr>
              <a:t>;</a:t>
            </a:r>
          </a:p>
          <a:p>
            <a:pPr marL="541338" indent="-179388">
              <a:buFont typeface="Wingdings" pitchFamily="2" charset="2"/>
              <a:buChar char="q"/>
            </a:pPr>
            <a:endParaRPr lang="ro-RO" b="1" dirty="0" smtClean="0">
              <a:ln w="12700">
                <a:noFill/>
                <a:prstDash val="solid"/>
              </a:ln>
              <a:effectLst>
                <a:outerShdw blurRad="50800" dist="38100" dir="2700000" algn="tl" rotWithShape="0">
                  <a:prstClr val="black">
                    <a:alpha val="40000"/>
                  </a:prstClr>
                </a:outerShdw>
              </a:effectLst>
              <a:latin typeface="Verdana" pitchFamily="34" charset="0"/>
            </a:endParaRPr>
          </a:p>
          <a:p>
            <a:pPr marL="541338" indent="-179388">
              <a:buFont typeface="Wingdings" pitchFamily="2" charset="2"/>
              <a:buChar char="q"/>
            </a:pPr>
            <a:r>
              <a:rPr lang="ro-RO" b="1" dirty="0" smtClean="0">
                <a:ln w="12700">
                  <a:noFill/>
                  <a:prstDash val="solid"/>
                </a:ln>
                <a:effectLst>
                  <a:outerShdw blurRad="50800" dist="38100" dir="2700000" algn="tl" rotWithShape="0">
                    <a:prstClr val="black">
                      <a:alpha val="40000"/>
                    </a:prstClr>
                  </a:outerShdw>
                </a:effectLst>
                <a:latin typeface="Verdana" pitchFamily="34" charset="0"/>
              </a:rPr>
              <a:t>	</a:t>
            </a:r>
            <a:r>
              <a:rPr lang="en-US" b="1" dirty="0" err="1" smtClean="0">
                <a:ln w="12700">
                  <a:noFill/>
                  <a:prstDash val="solid"/>
                </a:ln>
                <a:effectLst>
                  <a:outerShdw blurRad="50800" dist="38100" dir="2700000" algn="tl" rotWithShape="0">
                    <a:prstClr val="black">
                      <a:alpha val="40000"/>
                    </a:prstClr>
                  </a:outerShdw>
                </a:effectLst>
                <a:latin typeface="Verdana" pitchFamily="34" charset="0"/>
              </a:rPr>
              <a:t>Cazacu</a:t>
            </a:r>
            <a:r>
              <a:rPr lang="en-US" b="1" dirty="0" smtClean="0">
                <a:ln w="12700">
                  <a:noFill/>
                  <a:prstDash val="solid"/>
                </a:ln>
                <a:effectLst>
                  <a:outerShdw blurRad="50800" dist="38100" dir="2700000" algn="tl" rotWithShape="0">
                    <a:prstClr val="black">
                      <a:alpha val="40000"/>
                    </a:prstClr>
                  </a:outerShdw>
                </a:effectLst>
                <a:latin typeface="Verdana" pitchFamily="34" charset="0"/>
              </a:rPr>
              <a:t> Maria</a:t>
            </a:r>
            <a:r>
              <a:rPr lang="ro-RO" b="1" dirty="0" smtClean="0">
                <a:ln w="12700">
                  <a:noFill/>
                  <a:prstDash val="solid"/>
                </a:ln>
                <a:effectLst>
                  <a:outerShdw blurRad="50800" dist="38100" dir="2700000" algn="tl" rotWithShape="0">
                    <a:prstClr val="black">
                      <a:alpha val="40000"/>
                    </a:prstClr>
                  </a:outerShdw>
                </a:effectLst>
                <a:latin typeface="Verdana" pitchFamily="34" charset="0"/>
              </a:rPr>
              <a:t>;</a:t>
            </a:r>
          </a:p>
          <a:p>
            <a:pPr marL="541338" indent="-179388">
              <a:buFont typeface="Wingdings" pitchFamily="2" charset="2"/>
              <a:buChar char="q"/>
            </a:pPr>
            <a:endParaRPr lang="ro-RO" b="1" dirty="0" smtClean="0">
              <a:ln w="12700">
                <a:noFill/>
                <a:prstDash val="solid"/>
              </a:ln>
              <a:effectLst>
                <a:outerShdw blurRad="50800" dist="38100" dir="2700000" algn="tl" rotWithShape="0">
                  <a:prstClr val="black">
                    <a:alpha val="40000"/>
                  </a:prstClr>
                </a:outerShdw>
              </a:effectLst>
              <a:latin typeface="Verdana" pitchFamily="34" charset="0"/>
            </a:endParaRPr>
          </a:p>
          <a:p>
            <a:pPr marL="541338" indent="-179388">
              <a:buFont typeface="Wingdings" pitchFamily="2" charset="2"/>
              <a:buChar char="q"/>
            </a:pPr>
            <a:r>
              <a:rPr lang="ro-RO" b="1" dirty="0" smtClean="0">
                <a:ln w="12700">
                  <a:noFill/>
                  <a:prstDash val="solid"/>
                </a:ln>
                <a:effectLst>
                  <a:outerShdw blurRad="50800" dist="38100" dir="2700000" algn="tl" rotWithShape="0">
                    <a:prstClr val="black">
                      <a:alpha val="40000"/>
                    </a:prstClr>
                  </a:outerShdw>
                </a:effectLst>
                <a:latin typeface="Verdana" pitchFamily="34" charset="0"/>
              </a:rPr>
              <a:t>	Țendea Florina.</a:t>
            </a:r>
          </a:p>
        </p:txBody>
      </p:sp>
      <p:sp>
        <p:nvSpPr>
          <p:cNvPr id="9" name="Rectangle 8"/>
          <p:cNvSpPr/>
          <p:nvPr/>
        </p:nvSpPr>
        <p:spPr>
          <a:xfrm>
            <a:off x="500034" y="4500570"/>
            <a:ext cx="8501122" cy="1754326"/>
          </a:xfrm>
          <a:prstGeom prst="rect">
            <a:avLst/>
          </a:prstGeom>
        </p:spPr>
        <p:txBody>
          <a:bodyPr wrap="square">
            <a:spAutoFit/>
          </a:bodyPr>
          <a:lstStyle/>
          <a:p>
            <a:r>
              <a:rPr lang="ro-RO" b="1" dirty="0" smtClean="0">
                <a:effectLst>
                  <a:outerShdw blurRad="38100" dist="38100" dir="2700000" algn="tl">
                    <a:srgbClr val="000000">
                      <a:alpha val="43137"/>
                    </a:srgbClr>
                  </a:outerShdw>
                </a:effectLst>
                <a:latin typeface="Verdana" pitchFamily="34" charset="0"/>
              </a:rPr>
              <a:t>Atribuţiile precizate Comisiei s-au referit la necesitatea modificării Statutului S.I.P. Hunedoara  având următoarele motivaţii:</a:t>
            </a:r>
          </a:p>
          <a:p>
            <a:pPr marL="271463" indent="-271463">
              <a:buFont typeface="Wingdings" pitchFamily="2" charset="2"/>
              <a:buChar char="§"/>
            </a:pPr>
            <a:r>
              <a:rPr lang="ro-RO" b="1" dirty="0" smtClean="0">
                <a:effectLst>
                  <a:outerShdw blurRad="38100" dist="38100" dir="2700000" algn="tl">
                    <a:srgbClr val="000000">
                      <a:alpha val="43137"/>
                    </a:srgbClr>
                  </a:outerShdw>
                </a:effectLst>
                <a:latin typeface="Verdana" pitchFamily="34" charset="0"/>
              </a:rPr>
              <a:t>adecvarea cu modificările legislative;</a:t>
            </a:r>
          </a:p>
          <a:p>
            <a:pPr marL="271463" indent="-271463">
              <a:buFont typeface="Wingdings" pitchFamily="2" charset="2"/>
              <a:buChar char="§"/>
            </a:pPr>
            <a:r>
              <a:rPr lang="ro-RO" b="1" dirty="0" smtClean="0">
                <a:effectLst>
                  <a:outerShdw blurRad="38100" dist="38100" dir="2700000" algn="tl">
                    <a:srgbClr val="000000">
                      <a:alpha val="43137"/>
                    </a:srgbClr>
                  </a:outerShdw>
                </a:effectLst>
                <a:latin typeface="Verdana" pitchFamily="34" charset="0"/>
              </a:rPr>
              <a:t>consemnarea noului statut juridic al organizaţiilor locale;</a:t>
            </a:r>
          </a:p>
          <a:p>
            <a:pPr marL="271463" indent="-271463">
              <a:buFont typeface="Wingdings" pitchFamily="2" charset="2"/>
              <a:buChar char="§"/>
            </a:pPr>
            <a:r>
              <a:rPr lang="ro-RO" b="1" dirty="0" smtClean="0">
                <a:effectLst>
                  <a:outerShdw blurRad="38100" dist="38100" dir="2700000" algn="tl">
                    <a:srgbClr val="000000">
                      <a:alpha val="43137"/>
                    </a:srgbClr>
                  </a:outerShdw>
                </a:effectLst>
                <a:latin typeface="Verdana" pitchFamily="34" charset="0"/>
              </a:rPr>
              <a:t>pentru eficientizarea activităţii sindicale la nivel judeţean.</a:t>
            </a:r>
          </a:p>
        </p:txBody>
      </p:sp>
    </p:spTree>
  </p:cSld>
  <p:clrMapOvr>
    <a:masterClrMapping/>
  </p:clrMapOvr>
  <p:transition spd="med">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110" y="428604"/>
            <a:ext cx="9001156"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5" name="Rectangle 4"/>
          <p:cNvSpPr/>
          <p:nvPr/>
        </p:nvSpPr>
        <p:spPr>
          <a:xfrm>
            <a:off x="4929190" y="695659"/>
            <a:ext cx="4071966" cy="766364"/>
          </a:xfrm>
          <a:prstGeom prst="rect">
            <a:avLst/>
          </a:prstGeom>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lnSpc>
                <a:spcPct val="90000"/>
              </a:lnSpc>
            </a:pPr>
            <a:r>
              <a:rPr lang="en-GB"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RAPORTUL</a:t>
            </a:r>
            <a:r>
              <a:rPr lang="ro-RO"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 </a:t>
            </a:r>
            <a:r>
              <a:rPr lang="en-GB"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COMISIEI </a:t>
            </a:r>
          </a:p>
          <a:p>
            <a:pPr algn="ctr">
              <a:lnSpc>
                <a:spcPct val="90000"/>
              </a:lnSpc>
            </a:pPr>
            <a:r>
              <a:rPr lang="en-GB"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PENTRU</a:t>
            </a:r>
            <a:r>
              <a:rPr lang="ro-RO"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 </a:t>
            </a:r>
            <a:r>
              <a:rPr lang="en-GB"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STATUT</a:t>
            </a:r>
            <a:endParaRPr lang="ro-RO" sz="2400" b="1" dirty="0">
              <a:ln w="50800"/>
              <a:solidFill>
                <a:schemeClr val="bg1">
                  <a:shade val="50000"/>
                </a:schemeClr>
              </a:solidFill>
              <a:effectLst>
                <a:outerShdw blurRad="38100" dist="38100" dir="2700000" algn="tl">
                  <a:srgbClr val="000000">
                    <a:alpha val="43137"/>
                  </a:srgbClr>
                </a:outerShdw>
              </a:effectLst>
            </a:endParaRPr>
          </a:p>
        </p:txBody>
      </p:sp>
      <p:sp>
        <p:nvSpPr>
          <p:cNvPr id="6" name="Title 2"/>
          <p:cNvSpPr txBox="1">
            <a:spLocks/>
          </p:cNvSpPr>
          <p:nvPr/>
        </p:nvSpPr>
        <p:spPr>
          <a:xfrm>
            <a:off x="1714480" y="812253"/>
            <a:ext cx="3186138" cy="571504"/>
          </a:xfrm>
          <a:prstGeom prst="rect">
            <a:avLst/>
          </a:prstGeom>
        </p:spPr>
        <p:txBody>
          <a:bodyPr bIns="91440" anchor="t"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o-RO" sz="1400" b="1" i="0" u="none" strike="noStrike" kern="1200" cap="all" spc="0" normalizeH="0" baseline="0" noProof="0" dirty="0" smtClean="0">
                <a:ln w="9000" cmpd="sng">
                  <a:solidFill>
                    <a:schemeClr val="accent4">
                      <a:shade val="50000"/>
                      <a:satMod val="120000"/>
                    </a:schemeClr>
                  </a:solidFill>
                  <a:prstDash val="solid"/>
                </a:ln>
                <a:solidFill>
                  <a:srgbClr val="0070C0"/>
                </a:solidFill>
                <a:effectLst>
                  <a:outerShdw blurRad="38100" dist="38100" dir="2700000" algn="tl">
                    <a:srgbClr val="000000">
                      <a:alpha val="43137"/>
                    </a:srgbClr>
                  </a:outerShdw>
                  <a:reflection blurRad="12700" stA="28000" endPos="45000" dist="1000" dir="5400000" sy="-100000" algn="bl" rotWithShape="0"/>
                </a:effectLst>
                <a:uLnTx/>
                <a:uFillTx/>
                <a:latin typeface="Verdana" pitchFamily="34" charset="0"/>
                <a:ea typeface="+mj-ea"/>
                <a:cs typeface="+mj-cs"/>
              </a:rPr>
              <a:t>Conferinţa Judeţeană</a:t>
            </a:r>
            <a:br>
              <a:rPr kumimoji="0" lang="ro-RO" sz="1400" b="1" i="0" u="none" strike="noStrike" kern="1200" cap="all" spc="0" normalizeH="0" baseline="0" noProof="0" dirty="0" smtClean="0">
                <a:ln w="9000" cmpd="sng">
                  <a:solidFill>
                    <a:schemeClr val="accent4">
                      <a:shade val="50000"/>
                      <a:satMod val="120000"/>
                    </a:schemeClr>
                  </a:solidFill>
                  <a:prstDash val="solid"/>
                </a:ln>
                <a:solidFill>
                  <a:srgbClr val="0070C0"/>
                </a:solidFill>
                <a:effectLst>
                  <a:outerShdw blurRad="38100" dist="38100" dir="2700000" algn="tl">
                    <a:srgbClr val="000000">
                      <a:alpha val="43137"/>
                    </a:srgbClr>
                  </a:outerShdw>
                  <a:reflection blurRad="12700" stA="28000" endPos="45000" dist="1000" dir="5400000" sy="-100000" algn="bl" rotWithShape="0"/>
                </a:effectLst>
                <a:uLnTx/>
                <a:uFillTx/>
                <a:latin typeface="Verdana" pitchFamily="34" charset="0"/>
                <a:ea typeface="+mj-ea"/>
                <a:cs typeface="+mj-cs"/>
              </a:rPr>
            </a:br>
            <a:r>
              <a:rPr kumimoji="0" lang="ro-RO" sz="1400" b="1" i="0" u="none" strike="noStrike" kern="1200" cap="all" spc="0" normalizeH="0" baseline="0" noProof="0" dirty="0" smtClean="0">
                <a:ln w="9000" cmpd="sng">
                  <a:solidFill>
                    <a:schemeClr val="accent4">
                      <a:shade val="50000"/>
                      <a:satMod val="120000"/>
                    </a:schemeClr>
                  </a:solidFill>
                  <a:prstDash val="solid"/>
                </a:ln>
                <a:solidFill>
                  <a:srgbClr val="0070C0"/>
                </a:solidFill>
                <a:effectLst>
                  <a:outerShdw blurRad="38100" dist="38100" dir="2700000" algn="tl">
                    <a:srgbClr val="000000">
                      <a:alpha val="43137"/>
                    </a:srgbClr>
                  </a:outerShdw>
                  <a:reflection blurRad="12700" stA="28000" endPos="45000" dist="1000" dir="5400000" sy="-100000" algn="bl" rotWithShape="0"/>
                </a:effectLst>
                <a:uLnTx/>
                <a:uFillTx/>
                <a:latin typeface="Verdana" pitchFamily="34" charset="0"/>
                <a:ea typeface="+mj-ea"/>
                <a:cs typeface="+mj-cs"/>
              </a:rPr>
              <a:t>Deva, 12 februarie 2011</a:t>
            </a:r>
            <a:endParaRPr kumimoji="0" lang="ro-RO" sz="1400" b="1" i="0" u="none" strike="noStrike" kern="1200" cap="all" spc="0" normalizeH="0" baseline="0" noProof="0" dirty="0">
              <a:ln w="9000" cmpd="sng">
                <a:solidFill>
                  <a:schemeClr val="accent4">
                    <a:shade val="50000"/>
                    <a:satMod val="120000"/>
                  </a:schemeClr>
                </a:solidFill>
                <a:prstDash val="solid"/>
              </a:ln>
              <a:solidFill>
                <a:srgbClr val="0070C0"/>
              </a:solidFill>
              <a:effectLst>
                <a:outerShdw blurRad="38100" dist="38100" dir="2700000" algn="tl">
                  <a:srgbClr val="000000">
                    <a:alpha val="43137"/>
                  </a:srgbClr>
                </a:outerShdw>
                <a:reflection blurRad="12700" stA="28000" endPos="45000" dist="1000" dir="5400000" sy="-100000" algn="bl" rotWithShape="0"/>
              </a:effectLst>
              <a:uLnTx/>
              <a:uFillTx/>
              <a:latin typeface="+mj-lt"/>
              <a:ea typeface="+mj-ea"/>
              <a:cs typeface="+mj-cs"/>
            </a:endParaRPr>
          </a:p>
        </p:txBody>
      </p:sp>
      <p:pic>
        <p:nvPicPr>
          <p:cNvPr id="7" name="Picture 6" descr="SiglaSIP.png"/>
          <p:cNvPicPr>
            <a:picLocks noChangeAspect="1"/>
          </p:cNvPicPr>
          <p:nvPr/>
        </p:nvPicPr>
        <p:blipFill>
          <a:blip r:embed="rId2" cstate="print"/>
          <a:stretch>
            <a:fillRect/>
          </a:stretch>
        </p:blipFill>
        <p:spPr>
          <a:xfrm>
            <a:off x="285720" y="428604"/>
            <a:ext cx="1571636" cy="1113200"/>
          </a:xfrm>
          <a:prstGeom prst="rect">
            <a:avLst/>
          </a:prstGeom>
          <a:ln>
            <a:noFill/>
          </a:ln>
          <a:effectLst>
            <a:outerShdw blurRad="292100" dist="139700" dir="2700000" algn="tl" rotWithShape="0">
              <a:srgbClr val="333333">
                <a:alpha val="65000"/>
              </a:srgbClr>
            </a:outerShdw>
          </a:effectLst>
        </p:spPr>
      </p:pic>
      <p:sp>
        <p:nvSpPr>
          <p:cNvPr id="8" name="Rectangle 7"/>
          <p:cNvSpPr/>
          <p:nvPr/>
        </p:nvSpPr>
        <p:spPr>
          <a:xfrm>
            <a:off x="428596" y="1720840"/>
            <a:ext cx="8429684" cy="3083921"/>
          </a:xfrm>
          <a:prstGeom prst="rect">
            <a:avLst/>
          </a:prstGeom>
        </p:spPr>
        <p:txBody>
          <a:bodyPr wrap="square">
            <a:spAutoFit/>
          </a:bodyPr>
          <a:lstStyle/>
          <a:p>
            <a:pPr algn="ctr">
              <a:lnSpc>
                <a:spcPct val="90000"/>
              </a:lnSpc>
            </a:pPr>
            <a:r>
              <a:rPr lang="ro-RO" b="1" dirty="0" smtClean="0">
                <a:effectLst>
                  <a:outerShdw blurRad="38100" dist="38100" dir="2700000" algn="tl">
                    <a:srgbClr val="000000">
                      <a:alpha val="43137"/>
                    </a:srgbClr>
                  </a:outerShdw>
                </a:effectLst>
                <a:latin typeface="Verdana" pitchFamily="34" charset="0"/>
              </a:rPr>
              <a:t>Comisia pentru Statut </a:t>
            </a:r>
          </a:p>
          <a:p>
            <a:pPr marL="180975" indent="-180975" algn="ctr">
              <a:lnSpc>
                <a:spcPct val="90000"/>
              </a:lnSpc>
              <a:buFont typeface="Wingdings" pitchFamily="2" charset="2"/>
              <a:buChar char="§"/>
            </a:pPr>
            <a:endParaRPr lang="ro-RO" b="1" dirty="0" smtClean="0">
              <a:effectLst>
                <a:outerShdw blurRad="38100" dist="38100" dir="2700000" algn="tl">
                  <a:srgbClr val="000000">
                    <a:alpha val="43137"/>
                  </a:srgbClr>
                </a:outerShdw>
              </a:effectLst>
              <a:latin typeface="Verdana" pitchFamily="34" charset="0"/>
            </a:endParaRPr>
          </a:p>
          <a:p>
            <a:pPr marL="180975" indent="-180975" algn="just">
              <a:lnSpc>
                <a:spcPct val="90000"/>
              </a:lnSpc>
              <a:buFont typeface="Wingdings" pitchFamily="2" charset="2"/>
              <a:buChar char="§"/>
            </a:pPr>
            <a:r>
              <a:rPr lang="ro-RO" b="1" dirty="0" smtClean="0">
                <a:effectLst>
                  <a:outerShdw blurRad="38100" dist="38100" dir="2700000" algn="tl">
                    <a:srgbClr val="000000">
                      <a:alpha val="43137"/>
                    </a:srgbClr>
                  </a:outerShdw>
                </a:effectLst>
                <a:latin typeface="Verdana" pitchFamily="34" charset="0"/>
              </a:rPr>
              <a:t>a deliberat asupra modificărilor necesare; </a:t>
            </a:r>
          </a:p>
          <a:p>
            <a:pPr marL="180975" indent="-180975" algn="just">
              <a:lnSpc>
                <a:spcPct val="90000"/>
              </a:lnSpc>
              <a:buFont typeface="Wingdings" pitchFamily="2" charset="2"/>
              <a:buChar char="§"/>
            </a:pPr>
            <a:r>
              <a:rPr lang="ro-RO" b="1" dirty="0" smtClean="0">
                <a:effectLst>
                  <a:outerShdw blurRad="38100" dist="38100" dir="2700000" algn="tl">
                    <a:srgbClr val="000000">
                      <a:alpha val="43137"/>
                    </a:srgbClr>
                  </a:outerShdw>
                </a:effectLst>
                <a:latin typeface="Verdana" pitchFamily="34" charset="0"/>
              </a:rPr>
              <a:t>a consemnat şi integrat propunerile venite din partea membrilor de sindicat; </a:t>
            </a:r>
          </a:p>
          <a:p>
            <a:pPr marL="180975" indent="-180975" algn="just">
              <a:lnSpc>
                <a:spcPct val="90000"/>
              </a:lnSpc>
              <a:buFont typeface="Wingdings" pitchFamily="2" charset="2"/>
              <a:buChar char="§"/>
            </a:pPr>
            <a:r>
              <a:rPr lang="ro-RO" b="1" dirty="0" smtClean="0">
                <a:effectLst>
                  <a:outerShdw blurRad="38100" dist="38100" dir="2700000" algn="tl">
                    <a:srgbClr val="000000">
                      <a:alpha val="43137"/>
                    </a:srgbClr>
                  </a:outerShdw>
                </a:effectLst>
                <a:latin typeface="Verdana" pitchFamily="34" charset="0"/>
              </a:rPr>
              <a:t>a supus discuţiei în cadrul Consiliului Judeţean modificările asupra cărora a convenit; </a:t>
            </a:r>
          </a:p>
          <a:p>
            <a:pPr marL="180975" indent="-180975" algn="just">
              <a:lnSpc>
                <a:spcPct val="90000"/>
              </a:lnSpc>
              <a:buFont typeface="Wingdings" pitchFamily="2" charset="2"/>
              <a:buChar char="§"/>
            </a:pPr>
            <a:r>
              <a:rPr lang="ro-RO" b="1" dirty="0" smtClean="0">
                <a:effectLst>
                  <a:outerShdw blurRad="38100" dist="38100" dir="2700000" algn="tl">
                    <a:srgbClr val="000000">
                      <a:alpha val="43137"/>
                    </a:srgbClr>
                  </a:outerShdw>
                </a:effectLst>
                <a:latin typeface="Verdana" pitchFamily="34" charset="0"/>
              </a:rPr>
              <a:t>a sintetizat aceste modificări sub forma documentului intitulat:</a:t>
            </a:r>
          </a:p>
          <a:p>
            <a:pPr marL="180975" indent="-180975" algn="just">
              <a:lnSpc>
                <a:spcPct val="90000"/>
              </a:lnSpc>
              <a:buFont typeface="Wingdings" pitchFamily="2" charset="2"/>
              <a:buChar char="§"/>
            </a:pPr>
            <a:endParaRPr lang="ro-RO" b="1" dirty="0" smtClean="0">
              <a:effectLst>
                <a:outerShdw blurRad="38100" dist="38100" dir="2700000" algn="tl">
                  <a:srgbClr val="000000">
                    <a:alpha val="43137"/>
                  </a:srgbClr>
                </a:outerShdw>
              </a:effectLst>
              <a:latin typeface="Verdana" pitchFamily="34" charset="0"/>
            </a:endParaRPr>
          </a:p>
          <a:p>
            <a:pPr algn="ctr">
              <a:lnSpc>
                <a:spcPct val="90000"/>
              </a:lnSpc>
            </a:pPr>
            <a:r>
              <a:rPr lang="ro-RO" b="1" i="1" dirty="0" smtClean="0">
                <a:effectLst>
                  <a:outerShdw blurRad="38100" dist="38100" dir="2700000" algn="tl">
                    <a:srgbClr val="000000">
                      <a:alpha val="43137"/>
                    </a:srgbClr>
                  </a:outerShdw>
                </a:effectLst>
                <a:latin typeface="Verdana" pitchFamily="34" charset="0"/>
              </a:rPr>
              <a:t>„Propuneri  de modificareba Statutului S.I.P. Județul Hunedoara”</a:t>
            </a:r>
            <a:endParaRPr lang="en-US" b="1" i="1" dirty="0" smtClean="0">
              <a:effectLst>
                <a:outerShdw blurRad="38100" dist="38100" dir="2700000" algn="tl">
                  <a:srgbClr val="000000">
                    <a:alpha val="43137"/>
                  </a:srgbClr>
                </a:outerShdw>
              </a:effectLst>
              <a:latin typeface="Verdana" pitchFamily="34" charset="0"/>
            </a:endParaRPr>
          </a:p>
        </p:txBody>
      </p:sp>
      <p:sp>
        <p:nvSpPr>
          <p:cNvPr id="10" name="Rectangle 9"/>
          <p:cNvSpPr/>
          <p:nvPr/>
        </p:nvSpPr>
        <p:spPr>
          <a:xfrm>
            <a:off x="500034" y="5072074"/>
            <a:ext cx="8286808" cy="923330"/>
          </a:xfrm>
          <a:prstGeom prst="rect">
            <a:avLst/>
          </a:prstGeom>
        </p:spPr>
        <p:txBody>
          <a:bodyPr wrap="square">
            <a:spAutoFit/>
          </a:bodyPr>
          <a:lstStyle/>
          <a:p>
            <a:pPr algn="ctr"/>
            <a:r>
              <a:rPr lang="ro-RO" b="1" dirty="0" smtClean="0">
                <a:solidFill>
                  <a:srgbClr val="FF0000"/>
                </a:solidFill>
                <a:effectLst>
                  <a:outerShdw blurRad="38100" dist="38100" dir="2700000" algn="tl">
                    <a:srgbClr val="000000">
                      <a:alpha val="43137"/>
                    </a:srgbClr>
                  </a:outerShdw>
                </a:effectLst>
                <a:latin typeface="Verdana" pitchFamily="34" charset="0"/>
              </a:rPr>
              <a:t>Potrivit art. 49 lit. a) din Statutul S.I.P. Judeţul Hunedoara, modificările Statutului nu pot fi făcute decât de Conferinţa Judeţeană.</a:t>
            </a:r>
            <a:endParaRPr lang="ro-RO" b="1" dirty="0">
              <a:solidFill>
                <a:srgbClr val="FF0000"/>
              </a:solidFill>
              <a:effectLst>
                <a:outerShdw blurRad="38100" dist="38100" dir="2700000" algn="tl">
                  <a:srgbClr val="000000">
                    <a:alpha val="43137"/>
                  </a:srgbClr>
                </a:outerShdw>
              </a:effectLst>
            </a:endParaRPr>
          </a:p>
        </p:txBody>
      </p:sp>
    </p:spTree>
  </p:cSld>
  <p:clrMapOvr>
    <a:masterClrMapping/>
  </p:clrMapOvr>
  <p:transition spd="med">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110" y="428604"/>
            <a:ext cx="9001156"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5" name="Rectangle 4"/>
          <p:cNvSpPr/>
          <p:nvPr/>
        </p:nvSpPr>
        <p:spPr>
          <a:xfrm>
            <a:off x="4929190" y="695659"/>
            <a:ext cx="4071966" cy="766364"/>
          </a:xfrm>
          <a:prstGeom prst="rect">
            <a:avLst/>
          </a:prstGeom>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lnSpc>
                <a:spcPct val="90000"/>
              </a:lnSpc>
            </a:pPr>
            <a:r>
              <a:rPr lang="en-GB"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RAPORTUL</a:t>
            </a:r>
            <a:r>
              <a:rPr lang="ro-RO"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 </a:t>
            </a:r>
            <a:r>
              <a:rPr lang="en-GB"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COMISIEI </a:t>
            </a:r>
          </a:p>
          <a:p>
            <a:pPr algn="ctr">
              <a:lnSpc>
                <a:spcPct val="90000"/>
              </a:lnSpc>
            </a:pPr>
            <a:r>
              <a:rPr lang="en-GB"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PENTRU</a:t>
            </a:r>
            <a:r>
              <a:rPr lang="ro-RO"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 </a:t>
            </a:r>
            <a:r>
              <a:rPr lang="en-GB"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STATUT</a:t>
            </a:r>
            <a:endParaRPr lang="ro-RO" sz="2400" b="1" dirty="0">
              <a:ln w="50800"/>
              <a:solidFill>
                <a:schemeClr val="bg1">
                  <a:shade val="50000"/>
                </a:schemeClr>
              </a:solidFill>
              <a:effectLst>
                <a:outerShdw blurRad="38100" dist="38100" dir="2700000" algn="tl">
                  <a:srgbClr val="000000">
                    <a:alpha val="43137"/>
                  </a:srgbClr>
                </a:outerShdw>
              </a:effectLst>
            </a:endParaRPr>
          </a:p>
        </p:txBody>
      </p:sp>
      <p:sp>
        <p:nvSpPr>
          <p:cNvPr id="6" name="Title 2"/>
          <p:cNvSpPr txBox="1">
            <a:spLocks/>
          </p:cNvSpPr>
          <p:nvPr/>
        </p:nvSpPr>
        <p:spPr>
          <a:xfrm>
            <a:off x="1714480" y="812253"/>
            <a:ext cx="3186138" cy="571504"/>
          </a:xfrm>
          <a:prstGeom prst="rect">
            <a:avLst/>
          </a:prstGeom>
        </p:spPr>
        <p:txBody>
          <a:bodyPr bIns="91440" anchor="t"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o-RO" sz="1400" b="1" i="0" u="none" strike="noStrike" kern="1200" cap="all" spc="0" normalizeH="0" baseline="0" noProof="0" dirty="0" smtClean="0">
                <a:ln w="9000" cmpd="sng">
                  <a:solidFill>
                    <a:schemeClr val="accent4">
                      <a:shade val="50000"/>
                      <a:satMod val="120000"/>
                    </a:schemeClr>
                  </a:solidFill>
                  <a:prstDash val="solid"/>
                </a:ln>
                <a:solidFill>
                  <a:srgbClr val="0070C0"/>
                </a:solidFill>
                <a:effectLst>
                  <a:outerShdw blurRad="38100" dist="38100" dir="2700000" algn="tl">
                    <a:srgbClr val="000000">
                      <a:alpha val="43137"/>
                    </a:srgbClr>
                  </a:outerShdw>
                  <a:reflection blurRad="12700" stA="28000" endPos="45000" dist="1000" dir="5400000" sy="-100000" algn="bl" rotWithShape="0"/>
                </a:effectLst>
                <a:uLnTx/>
                <a:uFillTx/>
                <a:latin typeface="Verdana" pitchFamily="34" charset="0"/>
                <a:ea typeface="+mj-ea"/>
                <a:cs typeface="+mj-cs"/>
              </a:rPr>
              <a:t>Conferinţa Judeţeană</a:t>
            </a:r>
            <a:br>
              <a:rPr kumimoji="0" lang="ro-RO" sz="1400" b="1" i="0" u="none" strike="noStrike" kern="1200" cap="all" spc="0" normalizeH="0" baseline="0" noProof="0" dirty="0" smtClean="0">
                <a:ln w="9000" cmpd="sng">
                  <a:solidFill>
                    <a:schemeClr val="accent4">
                      <a:shade val="50000"/>
                      <a:satMod val="120000"/>
                    </a:schemeClr>
                  </a:solidFill>
                  <a:prstDash val="solid"/>
                </a:ln>
                <a:solidFill>
                  <a:srgbClr val="0070C0"/>
                </a:solidFill>
                <a:effectLst>
                  <a:outerShdw blurRad="38100" dist="38100" dir="2700000" algn="tl">
                    <a:srgbClr val="000000">
                      <a:alpha val="43137"/>
                    </a:srgbClr>
                  </a:outerShdw>
                  <a:reflection blurRad="12700" stA="28000" endPos="45000" dist="1000" dir="5400000" sy="-100000" algn="bl" rotWithShape="0"/>
                </a:effectLst>
                <a:uLnTx/>
                <a:uFillTx/>
                <a:latin typeface="Verdana" pitchFamily="34" charset="0"/>
                <a:ea typeface="+mj-ea"/>
                <a:cs typeface="+mj-cs"/>
              </a:rPr>
            </a:br>
            <a:r>
              <a:rPr kumimoji="0" lang="ro-RO" sz="1400" b="1" i="0" u="none" strike="noStrike" kern="1200" cap="all" spc="0" normalizeH="0" baseline="0" noProof="0" dirty="0" smtClean="0">
                <a:ln w="9000" cmpd="sng">
                  <a:solidFill>
                    <a:schemeClr val="accent4">
                      <a:shade val="50000"/>
                      <a:satMod val="120000"/>
                    </a:schemeClr>
                  </a:solidFill>
                  <a:prstDash val="solid"/>
                </a:ln>
                <a:solidFill>
                  <a:srgbClr val="0070C0"/>
                </a:solidFill>
                <a:effectLst>
                  <a:outerShdw blurRad="38100" dist="38100" dir="2700000" algn="tl">
                    <a:srgbClr val="000000">
                      <a:alpha val="43137"/>
                    </a:srgbClr>
                  </a:outerShdw>
                  <a:reflection blurRad="12700" stA="28000" endPos="45000" dist="1000" dir="5400000" sy="-100000" algn="bl" rotWithShape="0"/>
                </a:effectLst>
                <a:uLnTx/>
                <a:uFillTx/>
                <a:latin typeface="Verdana" pitchFamily="34" charset="0"/>
                <a:ea typeface="+mj-ea"/>
                <a:cs typeface="+mj-cs"/>
              </a:rPr>
              <a:t>Deva, 12 februarie 2011</a:t>
            </a:r>
            <a:endParaRPr kumimoji="0" lang="ro-RO" sz="1400" b="1" i="0" u="none" strike="noStrike" kern="1200" cap="all" spc="0" normalizeH="0" baseline="0" noProof="0" dirty="0">
              <a:ln w="9000" cmpd="sng">
                <a:solidFill>
                  <a:schemeClr val="accent4">
                    <a:shade val="50000"/>
                    <a:satMod val="120000"/>
                  </a:schemeClr>
                </a:solidFill>
                <a:prstDash val="solid"/>
              </a:ln>
              <a:solidFill>
                <a:srgbClr val="0070C0"/>
              </a:solidFill>
              <a:effectLst>
                <a:outerShdw blurRad="38100" dist="38100" dir="2700000" algn="tl">
                  <a:srgbClr val="000000">
                    <a:alpha val="43137"/>
                  </a:srgbClr>
                </a:outerShdw>
                <a:reflection blurRad="12700" stA="28000" endPos="45000" dist="1000" dir="5400000" sy="-100000" algn="bl" rotWithShape="0"/>
              </a:effectLst>
              <a:uLnTx/>
              <a:uFillTx/>
              <a:latin typeface="+mj-lt"/>
              <a:ea typeface="+mj-ea"/>
              <a:cs typeface="+mj-cs"/>
            </a:endParaRPr>
          </a:p>
        </p:txBody>
      </p:sp>
      <p:pic>
        <p:nvPicPr>
          <p:cNvPr id="7" name="Picture 6" descr="SiglaSIP.png"/>
          <p:cNvPicPr>
            <a:picLocks noChangeAspect="1"/>
          </p:cNvPicPr>
          <p:nvPr/>
        </p:nvPicPr>
        <p:blipFill>
          <a:blip r:embed="rId2" cstate="print"/>
          <a:stretch>
            <a:fillRect/>
          </a:stretch>
        </p:blipFill>
        <p:spPr>
          <a:xfrm>
            <a:off x="285720" y="428604"/>
            <a:ext cx="1571636" cy="1113200"/>
          </a:xfrm>
          <a:prstGeom prst="rect">
            <a:avLst/>
          </a:prstGeom>
          <a:ln>
            <a:noFill/>
          </a:ln>
          <a:effectLst>
            <a:outerShdw blurRad="292100" dist="139700" dir="2700000" algn="tl" rotWithShape="0">
              <a:srgbClr val="333333">
                <a:alpha val="65000"/>
              </a:srgbClr>
            </a:outerShdw>
          </a:effectLst>
        </p:spPr>
      </p:pic>
      <p:graphicFrame>
        <p:nvGraphicFramePr>
          <p:cNvPr id="9" name="Table 8"/>
          <p:cNvGraphicFramePr>
            <a:graphicFrameLocks noGrp="1"/>
          </p:cNvGraphicFramePr>
          <p:nvPr/>
        </p:nvGraphicFramePr>
        <p:xfrm>
          <a:off x="214282" y="1643050"/>
          <a:ext cx="8715436" cy="4496460"/>
        </p:xfrm>
        <a:graphic>
          <a:graphicData uri="http://schemas.openxmlformats.org/drawingml/2006/table">
            <a:tbl>
              <a:tblPr/>
              <a:tblGrid>
                <a:gridCol w="332575"/>
                <a:gridCol w="3236744"/>
                <a:gridCol w="3486174"/>
                <a:gridCol w="1659943"/>
              </a:tblGrid>
              <a:tr h="492130">
                <a:tc>
                  <a:txBody>
                    <a:bodyPr/>
                    <a:lstStyle/>
                    <a:p>
                      <a:pPr algn="ctr">
                        <a:lnSpc>
                          <a:spcPct val="115000"/>
                        </a:lnSpc>
                        <a:spcAft>
                          <a:spcPts val="0"/>
                        </a:spcAft>
                      </a:pPr>
                      <a:r>
                        <a:rPr lang="ro-RO" sz="1200" b="1" dirty="0">
                          <a:effectLst/>
                          <a:latin typeface="Calibri"/>
                          <a:ea typeface="Calibri"/>
                          <a:cs typeface="Times New Roman"/>
                        </a:rPr>
                        <a:t>Nr. crt.</a:t>
                      </a: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a:effectLst/>
                          <a:latin typeface="Calibri"/>
                          <a:ea typeface="Calibri"/>
                          <a:cs typeface="Times New Roman"/>
                        </a:rPr>
                        <a:t>Forma actuală</a:t>
                      </a: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a:effectLst/>
                          <a:latin typeface="Calibri"/>
                          <a:ea typeface="Calibri"/>
                          <a:cs typeface="Times New Roman"/>
                        </a:rPr>
                        <a:t>Forma propusă pentru modificare</a:t>
                      </a: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a:effectLst/>
                          <a:latin typeface="Calibri"/>
                          <a:ea typeface="Calibri"/>
                          <a:cs typeface="Times New Roman"/>
                        </a:rPr>
                        <a:t>Argument</a:t>
                      </a: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8513">
                <a:tc>
                  <a:txBody>
                    <a:bodyPr/>
                    <a:lstStyle/>
                    <a:p>
                      <a:pPr>
                        <a:lnSpc>
                          <a:spcPct val="115000"/>
                        </a:lnSpc>
                        <a:spcAft>
                          <a:spcPts val="0"/>
                        </a:spcAft>
                      </a:pPr>
                      <a:r>
                        <a:rPr lang="ro-RO" sz="1200" b="1">
                          <a:effectLst/>
                          <a:latin typeface="Calibri"/>
                          <a:ea typeface="Calibri"/>
                          <a:cs typeface="Times New Roman"/>
                        </a:rPr>
                        <a:t>1.</a:t>
                      </a: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200" b="1" dirty="0">
                          <a:effectLst/>
                          <a:latin typeface="Calibri"/>
                          <a:ea typeface="Calibri"/>
                          <a:cs typeface="Times New Roman"/>
                        </a:rPr>
                        <a:t>CAPITOLUL II – </a:t>
                      </a:r>
                      <a:r>
                        <a:rPr lang="ro-RO" sz="1200" b="1" dirty="0">
                          <a:solidFill>
                            <a:srgbClr val="FF0000"/>
                          </a:solidFill>
                          <a:effectLst/>
                          <a:latin typeface="Calibri"/>
                          <a:ea typeface="Calibri"/>
                          <a:cs typeface="Times New Roman"/>
                        </a:rPr>
                        <a:t>OBIECTIVE</a:t>
                      </a:r>
                    </a:p>
                    <a:p>
                      <a:pPr>
                        <a:lnSpc>
                          <a:spcPct val="115000"/>
                        </a:lnSpc>
                        <a:spcAft>
                          <a:spcPts val="0"/>
                        </a:spcAft>
                      </a:pPr>
                      <a:r>
                        <a:rPr lang="ro-RO" sz="1200" b="1" dirty="0">
                          <a:effectLst/>
                          <a:latin typeface="Calibri"/>
                          <a:ea typeface="Calibri"/>
                          <a:cs typeface="Times New Roman"/>
                        </a:rPr>
                        <a:t>Art. 6	</a:t>
                      </a:r>
                      <a:r>
                        <a:rPr lang="ro-RO" sz="1200" b="1" dirty="0">
                          <a:solidFill>
                            <a:srgbClr val="FF0000"/>
                          </a:solidFill>
                          <a:effectLst/>
                          <a:latin typeface="Calibri"/>
                          <a:ea typeface="Calibri"/>
                          <a:cs typeface="Times New Roman"/>
                        </a:rPr>
                        <a:t>S.I.P. Jud. Hunedoara îşi propune să lupte pentru apărarea, promovarea şi reprezentarea intereselor profesionale, economice, sociale, culturale şi sportive ale membrilor de sindicat şi a drepturilor acestora prevăzute în legislaţia muncii şi în contractele colective de muncă.</a:t>
                      </a: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200" b="1" dirty="0">
                          <a:effectLst/>
                          <a:latin typeface="Calibri"/>
                          <a:ea typeface="Calibri"/>
                          <a:cs typeface="Times New Roman"/>
                        </a:rPr>
                        <a:t>CAPITOLUL II – MISIUNE</a:t>
                      </a:r>
                    </a:p>
                    <a:p>
                      <a:pPr>
                        <a:lnSpc>
                          <a:spcPct val="115000"/>
                        </a:lnSpc>
                        <a:spcAft>
                          <a:spcPts val="0"/>
                        </a:spcAft>
                      </a:pPr>
                      <a:r>
                        <a:rPr lang="ro-RO" sz="1200" b="1" dirty="0">
                          <a:effectLst/>
                          <a:latin typeface="Calibri"/>
                          <a:ea typeface="Calibri"/>
                          <a:cs typeface="Times New Roman"/>
                        </a:rPr>
                        <a:t>Art. 6	Păstrarea şi îmbunătăţirea capacităţii organizaţiei de a apăra drepturile prevăzute în legislaţia naţională, în pactele, tratatele şi convenţiile internaţionale ratificate de România sau la care România este parte, precum şi în contractele colective de muncă aplicabile, şi promovarea intereselor profesionale, economice, sociale, culturale şi sportive ale membrilor săi.</a:t>
                      </a: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200" b="1">
                          <a:effectLst/>
                          <a:latin typeface="Calibri"/>
                          <a:ea typeface="Calibri"/>
                          <a:cs typeface="Times New Roman"/>
                        </a:rPr>
                        <a:t>Reformulare conform noilor uzanțe.</a:t>
                      </a: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4257">
                <a:tc>
                  <a:txBody>
                    <a:bodyPr/>
                    <a:lstStyle/>
                    <a:p>
                      <a:pPr>
                        <a:lnSpc>
                          <a:spcPct val="115000"/>
                        </a:lnSpc>
                        <a:spcAft>
                          <a:spcPts val="0"/>
                        </a:spcAft>
                      </a:pPr>
                      <a:r>
                        <a:rPr lang="ro-RO" sz="1200" b="1">
                          <a:effectLst/>
                          <a:latin typeface="Calibri"/>
                          <a:ea typeface="Calibri"/>
                          <a:cs typeface="Times New Roman"/>
                        </a:rPr>
                        <a:t>2.</a:t>
                      </a: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200" b="1">
                          <a:effectLst/>
                          <a:latin typeface="Calibri"/>
                          <a:ea typeface="Calibri"/>
                          <a:cs typeface="Times New Roman"/>
                        </a:rPr>
                        <a:t>[CAPITOLUL IV - DREPTURILE MEMBRILOR S.I.P.</a:t>
                      </a:r>
                      <a:r>
                        <a:rPr lang="pt-PT" sz="1200" b="1">
                          <a:effectLst/>
                          <a:latin typeface="Calibri"/>
                          <a:ea typeface="Calibri"/>
                          <a:cs typeface="Times New Roman"/>
                        </a:rPr>
                        <a:t>]</a:t>
                      </a:r>
                      <a:endParaRPr lang="ro-RO" sz="1200" b="1">
                        <a:effectLst/>
                        <a:latin typeface="Calibri"/>
                        <a:ea typeface="Calibri"/>
                        <a:cs typeface="Times New Roman"/>
                      </a:endParaRPr>
                    </a:p>
                    <a:p>
                      <a:pPr>
                        <a:lnSpc>
                          <a:spcPct val="115000"/>
                        </a:lnSpc>
                        <a:spcAft>
                          <a:spcPts val="0"/>
                        </a:spcAft>
                      </a:pPr>
                      <a:r>
                        <a:rPr lang="ro-RO" sz="1200" b="1">
                          <a:effectLst/>
                          <a:latin typeface="Calibri"/>
                          <a:ea typeface="Calibri"/>
                          <a:cs typeface="Times New Roman"/>
                        </a:rPr>
                        <a:t>Art.21	Exprimarea liberă a opiniilor în toate organismele sindicatului.</a:t>
                      </a: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200" b="1">
                          <a:effectLst/>
                          <a:latin typeface="Calibri"/>
                          <a:ea typeface="Calibri"/>
                          <a:cs typeface="Times New Roman"/>
                        </a:rPr>
                        <a:t>[CAPITOLUL IV - DREPTURILE MEMBRILOR S.I.P.</a:t>
                      </a:r>
                      <a:r>
                        <a:rPr lang="pt-PT" sz="1200" b="1">
                          <a:effectLst/>
                          <a:latin typeface="Calibri"/>
                          <a:ea typeface="Calibri"/>
                          <a:cs typeface="Times New Roman"/>
                        </a:rPr>
                        <a:t>]</a:t>
                      </a:r>
                      <a:endParaRPr lang="ro-RO" sz="1200" b="1">
                        <a:effectLst/>
                        <a:latin typeface="Calibri"/>
                        <a:ea typeface="Calibri"/>
                        <a:cs typeface="Times New Roman"/>
                      </a:endParaRPr>
                    </a:p>
                    <a:p>
                      <a:pPr>
                        <a:lnSpc>
                          <a:spcPct val="115000"/>
                        </a:lnSpc>
                        <a:spcAft>
                          <a:spcPts val="0"/>
                        </a:spcAft>
                      </a:pPr>
                      <a:r>
                        <a:rPr lang="ro-RO" sz="1200" b="1">
                          <a:effectLst/>
                          <a:latin typeface="Calibri"/>
                          <a:ea typeface="Calibri"/>
                          <a:cs typeface="Times New Roman"/>
                        </a:rPr>
                        <a:t>Art.21	Dreptul de a fi informați asupra tuturor aspectelor activității sindicatului și dreptul de a-și exprima liber opiniile în toate organismele sindicatului.</a:t>
                      </a: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200" b="1">
                          <a:effectLst/>
                          <a:latin typeface="Calibri"/>
                          <a:ea typeface="Calibri"/>
                          <a:cs typeface="Times New Roman"/>
                        </a:rPr>
                        <a:t>Completare cu dreptul la informare.</a:t>
                      </a: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4257">
                <a:tc>
                  <a:txBody>
                    <a:bodyPr/>
                    <a:lstStyle/>
                    <a:p>
                      <a:pPr>
                        <a:lnSpc>
                          <a:spcPct val="115000"/>
                        </a:lnSpc>
                        <a:spcAft>
                          <a:spcPts val="0"/>
                        </a:spcAft>
                      </a:pPr>
                      <a:r>
                        <a:rPr lang="ro-RO" sz="1200" b="1">
                          <a:effectLst/>
                          <a:latin typeface="Calibri"/>
                          <a:ea typeface="Calibri"/>
                          <a:cs typeface="Times New Roman"/>
                        </a:rPr>
                        <a:t>3.</a:t>
                      </a: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200" b="1" dirty="0">
                          <a:effectLst/>
                          <a:latin typeface="Calibri"/>
                          <a:ea typeface="Calibri"/>
                          <a:cs typeface="Times New Roman"/>
                        </a:rPr>
                        <a:t>[Art.55 2) ]</a:t>
                      </a:r>
                    </a:p>
                    <a:p>
                      <a:pPr marL="291465" indent="-291465">
                        <a:lnSpc>
                          <a:spcPct val="115000"/>
                        </a:lnSpc>
                        <a:spcAft>
                          <a:spcPts val="0"/>
                        </a:spcAft>
                      </a:pPr>
                      <a:r>
                        <a:rPr lang="ro-RO" sz="1200" b="1" dirty="0">
                          <a:effectLst/>
                          <a:latin typeface="Calibri"/>
                          <a:ea typeface="Calibri"/>
                          <a:cs typeface="Times New Roman"/>
                        </a:rPr>
                        <a:t>f) 	membrii </a:t>
                      </a:r>
                      <a:r>
                        <a:rPr lang="ro-RO" sz="1200" b="1" dirty="0">
                          <a:solidFill>
                            <a:srgbClr val="FF0000"/>
                          </a:solidFill>
                          <a:effectLst/>
                          <a:latin typeface="Calibri"/>
                          <a:ea typeface="Calibri"/>
                          <a:cs typeface="Times New Roman"/>
                        </a:rPr>
                        <a:t>Consiliului Judeţean </a:t>
                      </a:r>
                      <a:r>
                        <a:rPr lang="ro-RO" sz="1200" b="1" dirty="0">
                          <a:effectLst/>
                          <a:latin typeface="Calibri"/>
                          <a:ea typeface="Calibri"/>
                          <a:cs typeface="Times New Roman"/>
                        </a:rPr>
                        <a:t>nu desfăşoară activităţi politice în cadrul organizaţiei.</a:t>
                      </a: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200" b="1">
                          <a:effectLst/>
                          <a:latin typeface="Calibri"/>
                          <a:ea typeface="Calibri"/>
                          <a:cs typeface="Times New Roman"/>
                        </a:rPr>
                        <a:t>[Art.55 2) ]</a:t>
                      </a:r>
                    </a:p>
                    <a:p>
                      <a:pPr marL="201295" indent="-201295">
                        <a:lnSpc>
                          <a:spcPct val="115000"/>
                        </a:lnSpc>
                        <a:spcAft>
                          <a:spcPts val="0"/>
                        </a:spcAft>
                      </a:pPr>
                      <a:r>
                        <a:rPr lang="ro-RO" sz="1200" b="1">
                          <a:effectLst/>
                          <a:latin typeface="Calibri"/>
                          <a:ea typeface="Calibri"/>
                          <a:cs typeface="Times New Roman"/>
                        </a:rPr>
                        <a:t>f) 	membrii Consiliului Liderilor nu desfăşoară activităţi politice în cadrul organizaţiei.</a:t>
                      </a: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200" b="1" dirty="0">
                          <a:effectLst/>
                          <a:latin typeface="Calibri"/>
                          <a:ea typeface="Calibri"/>
                          <a:cs typeface="Times New Roman"/>
                        </a:rPr>
                        <a:t>Corectare eroare, fiind vorba de alineatul care cuprinde competențele Consiliului Liderilor.</a:t>
                      </a: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110" y="428604"/>
            <a:ext cx="9001156"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5" name="Rectangle 4"/>
          <p:cNvSpPr/>
          <p:nvPr/>
        </p:nvSpPr>
        <p:spPr>
          <a:xfrm>
            <a:off x="4929190" y="695659"/>
            <a:ext cx="4071966" cy="766364"/>
          </a:xfrm>
          <a:prstGeom prst="rect">
            <a:avLst/>
          </a:prstGeom>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lnSpc>
                <a:spcPct val="90000"/>
              </a:lnSpc>
            </a:pPr>
            <a:r>
              <a:rPr lang="en-GB"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RAPORTUL</a:t>
            </a:r>
            <a:r>
              <a:rPr lang="ro-RO"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 </a:t>
            </a:r>
            <a:r>
              <a:rPr lang="en-GB"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COMISIEI </a:t>
            </a:r>
          </a:p>
          <a:p>
            <a:pPr algn="ctr">
              <a:lnSpc>
                <a:spcPct val="90000"/>
              </a:lnSpc>
            </a:pPr>
            <a:r>
              <a:rPr lang="en-GB"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PENTRU</a:t>
            </a:r>
            <a:r>
              <a:rPr lang="ro-RO"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 </a:t>
            </a:r>
            <a:r>
              <a:rPr lang="en-GB"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STATUT</a:t>
            </a:r>
            <a:endParaRPr lang="ro-RO" sz="2400" b="1" dirty="0">
              <a:ln w="50800"/>
              <a:solidFill>
                <a:schemeClr val="bg1">
                  <a:shade val="50000"/>
                </a:schemeClr>
              </a:solidFill>
              <a:effectLst>
                <a:outerShdw blurRad="38100" dist="38100" dir="2700000" algn="tl">
                  <a:srgbClr val="000000">
                    <a:alpha val="43137"/>
                  </a:srgbClr>
                </a:outerShdw>
              </a:effectLst>
            </a:endParaRPr>
          </a:p>
        </p:txBody>
      </p:sp>
      <p:sp>
        <p:nvSpPr>
          <p:cNvPr id="6" name="Title 2"/>
          <p:cNvSpPr txBox="1">
            <a:spLocks/>
          </p:cNvSpPr>
          <p:nvPr/>
        </p:nvSpPr>
        <p:spPr>
          <a:xfrm>
            <a:off x="1714480" y="812253"/>
            <a:ext cx="3186138" cy="571504"/>
          </a:xfrm>
          <a:prstGeom prst="rect">
            <a:avLst/>
          </a:prstGeom>
        </p:spPr>
        <p:txBody>
          <a:bodyPr bIns="91440" anchor="t"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o-RO" sz="1400" b="1" i="0" u="none" strike="noStrike" kern="1200" cap="all" spc="0" normalizeH="0" baseline="0" noProof="0" dirty="0" smtClean="0">
                <a:ln w="9000" cmpd="sng">
                  <a:solidFill>
                    <a:schemeClr val="accent4">
                      <a:shade val="50000"/>
                      <a:satMod val="120000"/>
                    </a:schemeClr>
                  </a:solidFill>
                  <a:prstDash val="solid"/>
                </a:ln>
                <a:solidFill>
                  <a:srgbClr val="0070C0"/>
                </a:solidFill>
                <a:effectLst>
                  <a:outerShdw blurRad="38100" dist="38100" dir="2700000" algn="tl">
                    <a:srgbClr val="000000">
                      <a:alpha val="43137"/>
                    </a:srgbClr>
                  </a:outerShdw>
                  <a:reflection blurRad="12700" stA="28000" endPos="45000" dist="1000" dir="5400000" sy="-100000" algn="bl" rotWithShape="0"/>
                </a:effectLst>
                <a:uLnTx/>
                <a:uFillTx/>
                <a:latin typeface="Verdana" pitchFamily="34" charset="0"/>
                <a:ea typeface="+mj-ea"/>
                <a:cs typeface="+mj-cs"/>
              </a:rPr>
              <a:t>Conferinţa Judeţeană</a:t>
            </a:r>
            <a:br>
              <a:rPr kumimoji="0" lang="ro-RO" sz="1400" b="1" i="0" u="none" strike="noStrike" kern="1200" cap="all" spc="0" normalizeH="0" baseline="0" noProof="0" dirty="0" smtClean="0">
                <a:ln w="9000" cmpd="sng">
                  <a:solidFill>
                    <a:schemeClr val="accent4">
                      <a:shade val="50000"/>
                      <a:satMod val="120000"/>
                    </a:schemeClr>
                  </a:solidFill>
                  <a:prstDash val="solid"/>
                </a:ln>
                <a:solidFill>
                  <a:srgbClr val="0070C0"/>
                </a:solidFill>
                <a:effectLst>
                  <a:outerShdw blurRad="38100" dist="38100" dir="2700000" algn="tl">
                    <a:srgbClr val="000000">
                      <a:alpha val="43137"/>
                    </a:srgbClr>
                  </a:outerShdw>
                  <a:reflection blurRad="12700" stA="28000" endPos="45000" dist="1000" dir="5400000" sy="-100000" algn="bl" rotWithShape="0"/>
                </a:effectLst>
                <a:uLnTx/>
                <a:uFillTx/>
                <a:latin typeface="Verdana" pitchFamily="34" charset="0"/>
                <a:ea typeface="+mj-ea"/>
                <a:cs typeface="+mj-cs"/>
              </a:rPr>
            </a:br>
            <a:r>
              <a:rPr kumimoji="0" lang="ro-RO" sz="1400" b="1" i="0" u="none" strike="noStrike" kern="1200" cap="all" spc="0" normalizeH="0" baseline="0" noProof="0" dirty="0" smtClean="0">
                <a:ln w="9000" cmpd="sng">
                  <a:solidFill>
                    <a:schemeClr val="accent4">
                      <a:shade val="50000"/>
                      <a:satMod val="120000"/>
                    </a:schemeClr>
                  </a:solidFill>
                  <a:prstDash val="solid"/>
                </a:ln>
                <a:solidFill>
                  <a:srgbClr val="0070C0"/>
                </a:solidFill>
                <a:effectLst>
                  <a:outerShdw blurRad="38100" dist="38100" dir="2700000" algn="tl">
                    <a:srgbClr val="000000">
                      <a:alpha val="43137"/>
                    </a:srgbClr>
                  </a:outerShdw>
                  <a:reflection blurRad="12700" stA="28000" endPos="45000" dist="1000" dir="5400000" sy="-100000" algn="bl" rotWithShape="0"/>
                </a:effectLst>
                <a:uLnTx/>
                <a:uFillTx/>
                <a:latin typeface="Verdana" pitchFamily="34" charset="0"/>
                <a:ea typeface="+mj-ea"/>
                <a:cs typeface="+mj-cs"/>
              </a:rPr>
              <a:t>Deva, 12 februarie 2011</a:t>
            </a:r>
            <a:endParaRPr kumimoji="0" lang="ro-RO" sz="1400" b="1" i="0" u="none" strike="noStrike" kern="1200" cap="all" spc="0" normalizeH="0" baseline="0" noProof="0" dirty="0">
              <a:ln w="9000" cmpd="sng">
                <a:solidFill>
                  <a:schemeClr val="accent4">
                    <a:shade val="50000"/>
                    <a:satMod val="120000"/>
                  </a:schemeClr>
                </a:solidFill>
                <a:prstDash val="solid"/>
              </a:ln>
              <a:solidFill>
                <a:srgbClr val="0070C0"/>
              </a:solidFill>
              <a:effectLst>
                <a:outerShdw blurRad="38100" dist="38100" dir="2700000" algn="tl">
                  <a:srgbClr val="000000">
                    <a:alpha val="43137"/>
                  </a:srgbClr>
                </a:outerShdw>
                <a:reflection blurRad="12700" stA="28000" endPos="45000" dist="1000" dir="5400000" sy="-100000" algn="bl" rotWithShape="0"/>
              </a:effectLst>
              <a:uLnTx/>
              <a:uFillTx/>
              <a:latin typeface="+mj-lt"/>
              <a:ea typeface="+mj-ea"/>
              <a:cs typeface="+mj-cs"/>
            </a:endParaRPr>
          </a:p>
        </p:txBody>
      </p:sp>
      <p:pic>
        <p:nvPicPr>
          <p:cNvPr id="7" name="Picture 6" descr="SiglaSIP.png"/>
          <p:cNvPicPr>
            <a:picLocks noChangeAspect="1"/>
          </p:cNvPicPr>
          <p:nvPr/>
        </p:nvPicPr>
        <p:blipFill>
          <a:blip r:embed="rId2" cstate="print"/>
          <a:stretch>
            <a:fillRect/>
          </a:stretch>
        </p:blipFill>
        <p:spPr>
          <a:xfrm>
            <a:off x="285720" y="428604"/>
            <a:ext cx="1571636" cy="1113200"/>
          </a:xfrm>
          <a:prstGeom prst="rect">
            <a:avLst/>
          </a:prstGeom>
          <a:ln>
            <a:noFill/>
          </a:ln>
          <a:effectLst>
            <a:outerShdw blurRad="292100" dist="139700" dir="2700000" algn="tl" rotWithShape="0">
              <a:srgbClr val="333333">
                <a:alpha val="65000"/>
              </a:srgbClr>
            </a:outerShdw>
          </a:effectLst>
        </p:spPr>
      </p:pic>
      <p:graphicFrame>
        <p:nvGraphicFramePr>
          <p:cNvPr id="9" name="Table 8"/>
          <p:cNvGraphicFramePr>
            <a:graphicFrameLocks noGrp="1"/>
          </p:cNvGraphicFramePr>
          <p:nvPr/>
        </p:nvGraphicFramePr>
        <p:xfrm>
          <a:off x="214282" y="1643050"/>
          <a:ext cx="8715436" cy="4496460"/>
        </p:xfrm>
        <a:graphic>
          <a:graphicData uri="http://schemas.openxmlformats.org/drawingml/2006/table">
            <a:tbl>
              <a:tblPr/>
              <a:tblGrid>
                <a:gridCol w="332575"/>
                <a:gridCol w="3236744"/>
                <a:gridCol w="3486174"/>
                <a:gridCol w="1659943"/>
              </a:tblGrid>
              <a:tr h="492130">
                <a:tc>
                  <a:txBody>
                    <a:bodyPr/>
                    <a:lstStyle/>
                    <a:p>
                      <a:pPr algn="ctr">
                        <a:lnSpc>
                          <a:spcPct val="115000"/>
                        </a:lnSpc>
                        <a:spcAft>
                          <a:spcPts val="0"/>
                        </a:spcAft>
                      </a:pPr>
                      <a:r>
                        <a:rPr lang="ro-RO" sz="1200" b="1" dirty="0">
                          <a:effectLst/>
                          <a:latin typeface="Calibri"/>
                          <a:ea typeface="Calibri"/>
                          <a:cs typeface="Times New Roman"/>
                        </a:rPr>
                        <a:t>Nr. crt.</a:t>
                      </a: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a:effectLst/>
                          <a:latin typeface="Calibri"/>
                          <a:ea typeface="Calibri"/>
                          <a:cs typeface="Times New Roman"/>
                        </a:rPr>
                        <a:t>Forma actuală</a:t>
                      </a: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a:effectLst/>
                          <a:latin typeface="Calibri"/>
                          <a:ea typeface="Calibri"/>
                          <a:cs typeface="Times New Roman"/>
                        </a:rPr>
                        <a:t>Forma propusă pentru modificare</a:t>
                      </a: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a:effectLst/>
                          <a:latin typeface="Calibri"/>
                          <a:ea typeface="Calibri"/>
                          <a:cs typeface="Times New Roman"/>
                        </a:rPr>
                        <a:t>Argument</a:t>
                      </a: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8513">
                <a:tc>
                  <a:txBody>
                    <a:bodyPr/>
                    <a:lstStyle/>
                    <a:p>
                      <a:pPr>
                        <a:lnSpc>
                          <a:spcPct val="115000"/>
                        </a:lnSpc>
                        <a:spcAft>
                          <a:spcPts val="0"/>
                        </a:spcAft>
                      </a:pPr>
                      <a:r>
                        <a:rPr lang="ro-RO" sz="1200" b="1" dirty="0">
                          <a:latin typeface="Calibri"/>
                          <a:ea typeface="Calibri"/>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200" b="1" dirty="0">
                          <a:latin typeface="Calibri"/>
                          <a:ea typeface="Calibri"/>
                          <a:cs typeface="Times New Roman"/>
                        </a:rPr>
                        <a:t>[Art.61 ]</a:t>
                      </a:r>
                    </a:p>
                    <a:p>
                      <a:pPr marL="201930" indent="-201930">
                        <a:lnSpc>
                          <a:spcPct val="115000"/>
                        </a:lnSpc>
                        <a:spcAft>
                          <a:spcPts val="0"/>
                        </a:spcAft>
                      </a:pPr>
                      <a:r>
                        <a:rPr lang="ro-RO" sz="1200" b="1" dirty="0">
                          <a:latin typeface="Calibri"/>
                          <a:ea typeface="Calibri"/>
                          <a:cs typeface="Times New Roman"/>
                        </a:rPr>
                        <a:t>c)	reprezintă sindicatul în negocieri, medieri, concilieri, litigii de muncă, revendicări etc. cu organele administraţiei de stat </a:t>
                      </a:r>
                      <a:r>
                        <a:rPr lang="ro-RO" sz="1200" b="1" dirty="0">
                          <a:solidFill>
                            <a:srgbClr val="FF0000"/>
                          </a:solidFill>
                          <a:latin typeface="Calibri"/>
                          <a:ea typeface="Calibri"/>
                          <a:cs typeface="Times New Roman"/>
                        </a:rPr>
                        <a:t>(I.S.J., Prefectură, Primărie, Consiliu Local, Direcţia de Muncă şi Protecţie Socială etc.) </a:t>
                      </a:r>
                      <a:r>
                        <a:rPr lang="ro-RO" sz="1200" b="1" dirty="0">
                          <a:latin typeface="Calibri"/>
                          <a:ea typeface="Calibri"/>
                          <a:cs typeface="Times New Roman"/>
                        </a:rPr>
                        <a:t>şi în relaţiile cu mass-media;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200" b="1" dirty="0">
                          <a:latin typeface="Calibri"/>
                          <a:ea typeface="Calibri"/>
                          <a:cs typeface="Times New Roman"/>
                        </a:rPr>
                        <a:t>[Art.61 ]</a:t>
                      </a:r>
                    </a:p>
                    <a:p>
                      <a:pPr marL="201295" indent="-201295">
                        <a:lnSpc>
                          <a:spcPct val="115000"/>
                        </a:lnSpc>
                        <a:spcAft>
                          <a:spcPts val="0"/>
                        </a:spcAft>
                      </a:pPr>
                      <a:r>
                        <a:rPr lang="ro-RO" sz="1200" b="1" dirty="0">
                          <a:latin typeface="Calibri"/>
                          <a:ea typeface="Calibri"/>
                          <a:cs typeface="Times New Roman"/>
                        </a:rPr>
                        <a:t>c)	reprezintă sindicatul în negocieri, medieri, concilieri, litigii de muncă, revendicări etc. cu organele administraţiei de stat şi în relaţiile cu mass-media;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200" b="1">
                          <a:latin typeface="Calibri"/>
                          <a:ea typeface="Calibri"/>
                          <a:cs typeface="Times New Roman"/>
                        </a:rPr>
                        <a:t>Eliminarea precizării organelor administrației de stat, având în vedere desele modificări ale titulaturii acestora.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4257">
                <a:tc>
                  <a:txBody>
                    <a:bodyPr/>
                    <a:lstStyle/>
                    <a:p>
                      <a:pPr>
                        <a:lnSpc>
                          <a:spcPct val="115000"/>
                        </a:lnSpc>
                        <a:spcAft>
                          <a:spcPts val="0"/>
                        </a:spcAft>
                      </a:pPr>
                      <a:r>
                        <a:rPr lang="ro-RO" sz="1200" b="1">
                          <a:latin typeface="Calibri"/>
                          <a:ea typeface="Calibri"/>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200" b="1" dirty="0">
                          <a:latin typeface="Calibri"/>
                          <a:ea typeface="Calibri"/>
                          <a:cs typeface="Times New Roman"/>
                        </a:rPr>
                        <a:t>Art.63	Comisia de Cenzori este compusă din </a:t>
                      </a:r>
                      <a:r>
                        <a:rPr lang="ro-RO" sz="1200" b="1" dirty="0">
                          <a:solidFill>
                            <a:srgbClr val="FF0000"/>
                          </a:solidFill>
                          <a:latin typeface="Calibri"/>
                          <a:ea typeface="Calibri"/>
                          <a:cs typeface="Times New Roman"/>
                        </a:rPr>
                        <a:t>6</a:t>
                      </a:r>
                      <a:r>
                        <a:rPr lang="ro-RO" sz="1200" b="1" dirty="0">
                          <a:latin typeface="Calibri"/>
                          <a:ea typeface="Calibri"/>
                          <a:cs typeface="Times New Roman"/>
                        </a:rPr>
                        <a:t> membri, care nu pot face parte şi din alte organe de conducere ale S.I.P. Jud. Hunedoara, aleşi pentru o perioada de 4 ani de Conferinţa Judeţeană.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200" b="1" dirty="0">
                          <a:latin typeface="Calibri"/>
                          <a:ea typeface="Calibri"/>
                          <a:cs typeface="Times New Roman"/>
                        </a:rPr>
                        <a:t>Art.63	Comisia de Cenzori este compusă din 5 membri, care nu pot face parte şi din alte organe de conducere ale S.I.P. Jud. Hunedoara, aleşi pentru o perioada de 4 ani de Conferinţa Judeţeană.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200" b="1">
                          <a:latin typeface="Calibri"/>
                          <a:ea typeface="Calibri"/>
                          <a:cs typeface="Times New Roman"/>
                        </a:rPr>
                        <a:t>Organele de conducere, pentru a putea adopta decizii, trebuie să aibă un număr impar de membri.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4257">
                <a:tc>
                  <a:txBody>
                    <a:bodyPr/>
                    <a:lstStyle/>
                    <a:p>
                      <a:pPr>
                        <a:lnSpc>
                          <a:spcPct val="115000"/>
                        </a:lnSpc>
                        <a:spcAft>
                          <a:spcPts val="0"/>
                        </a:spcAft>
                      </a:pPr>
                      <a:r>
                        <a:rPr lang="ro-RO" sz="1200" b="1">
                          <a:latin typeface="Calibri"/>
                          <a:ea typeface="Calibri"/>
                          <a:cs typeface="Times New Roma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200" b="1" dirty="0">
                          <a:latin typeface="Calibri"/>
                          <a:ea typeface="Calibri"/>
                          <a:cs typeface="Times New Roman"/>
                        </a:rPr>
                        <a:t>Art.76	Acest Statut a fost adoptat de Conferinţa Judeţeană a S.I.P. Hunedoara din data de </a:t>
                      </a:r>
                      <a:r>
                        <a:rPr lang="ro-RO" sz="1200" b="1" dirty="0">
                          <a:solidFill>
                            <a:srgbClr val="FF0000"/>
                          </a:solidFill>
                          <a:latin typeface="Calibri"/>
                          <a:ea typeface="Calibri"/>
                          <a:cs typeface="Times New Roman"/>
                        </a:rPr>
                        <a:t>9 decembrie 2006.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200" b="1" dirty="0">
                          <a:latin typeface="Calibri"/>
                          <a:ea typeface="Calibri"/>
                          <a:cs typeface="Times New Roman"/>
                        </a:rPr>
                        <a:t>Art.76	Acest Statut a fost adoptat de Conferinţa Judeţeană a S.I.P. Hunedoara din data de 12 februarie 2011.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o-RO" sz="12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110" y="428604"/>
            <a:ext cx="9001156"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5" name="Rectangle 4"/>
          <p:cNvSpPr/>
          <p:nvPr/>
        </p:nvSpPr>
        <p:spPr>
          <a:xfrm>
            <a:off x="4929190" y="695659"/>
            <a:ext cx="4071966" cy="766364"/>
          </a:xfrm>
          <a:prstGeom prst="rect">
            <a:avLst/>
          </a:prstGeom>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lnSpc>
                <a:spcPct val="90000"/>
              </a:lnSpc>
            </a:pPr>
            <a:r>
              <a:rPr lang="en-GB"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RAPORTUL</a:t>
            </a:r>
            <a:r>
              <a:rPr lang="ro-RO"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 </a:t>
            </a:r>
            <a:r>
              <a:rPr lang="en-GB"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COMISIEI </a:t>
            </a:r>
          </a:p>
          <a:p>
            <a:pPr algn="ctr">
              <a:lnSpc>
                <a:spcPct val="90000"/>
              </a:lnSpc>
            </a:pPr>
            <a:r>
              <a:rPr lang="en-GB"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PENTRU</a:t>
            </a:r>
            <a:r>
              <a:rPr lang="ro-RO"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 </a:t>
            </a:r>
            <a:r>
              <a:rPr lang="en-GB"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STATUT</a:t>
            </a:r>
            <a:endParaRPr lang="ro-RO" sz="2400" b="1" dirty="0">
              <a:ln w="50800"/>
              <a:solidFill>
                <a:schemeClr val="bg1">
                  <a:shade val="50000"/>
                </a:schemeClr>
              </a:solidFill>
              <a:effectLst>
                <a:outerShdw blurRad="38100" dist="38100" dir="2700000" algn="tl">
                  <a:srgbClr val="000000">
                    <a:alpha val="43137"/>
                  </a:srgbClr>
                </a:outerShdw>
              </a:effectLst>
            </a:endParaRPr>
          </a:p>
        </p:txBody>
      </p:sp>
      <p:sp>
        <p:nvSpPr>
          <p:cNvPr id="6" name="Title 2"/>
          <p:cNvSpPr txBox="1">
            <a:spLocks/>
          </p:cNvSpPr>
          <p:nvPr/>
        </p:nvSpPr>
        <p:spPr>
          <a:xfrm>
            <a:off x="1714480" y="812253"/>
            <a:ext cx="3186138" cy="571504"/>
          </a:xfrm>
          <a:prstGeom prst="rect">
            <a:avLst/>
          </a:prstGeom>
        </p:spPr>
        <p:txBody>
          <a:bodyPr bIns="91440" anchor="t"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o-RO" sz="1400" b="1" i="0" u="none" strike="noStrike" kern="1200" cap="all" spc="0" normalizeH="0" baseline="0" noProof="0" dirty="0" smtClean="0">
                <a:ln w="9000" cmpd="sng">
                  <a:solidFill>
                    <a:schemeClr val="accent4">
                      <a:shade val="50000"/>
                      <a:satMod val="120000"/>
                    </a:schemeClr>
                  </a:solidFill>
                  <a:prstDash val="solid"/>
                </a:ln>
                <a:solidFill>
                  <a:srgbClr val="0070C0"/>
                </a:solidFill>
                <a:effectLst>
                  <a:outerShdw blurRad="38100" dist="38100" dir="2700000" algn="tl">
                    <a:srgbClr val="000000">
                      <a:alpha val="43137"/>
                    </a:srgbClr>
                  </a:outerShdw>
                  <a:reflection blurRad="12700" stA="28000" endPos="45000" dist="1000" dir="5400000" sy="-100000" algn="bl" rotWithShape="0"/>
                </a:effectLst>
                <a:uLnTx/>
                <a:uFillTx/>
                <a:latin typeface="Verdana" pitchFamily="34" charset="0"/>
                <a:ea typeface="+mj-ea"/>
                <a:cs typeface="+mj-cs"/>
              </a:rPr>
              <a:t>Conferinţa Judeţeană</a:t>
            </a:r>
            <a:br>
              <a:rPr kumimoji="0" lang="ro-RO" sz="1400" b="1" i="0" u="none" strike="noStrike" kern="1200" cap="all" spc="0" normalizeH="0" baseline="0" noProof="0" dirty="0" smtClean="0">
                <a:ln w="9000" cmpd="sng">
                  <a:solidFill>
                    <a:schemeClr val="accent4">
                      <a:shade val="50000"/>
                      <a:satMod val="120000"/>
                    </a:schemeClr>
                  </a:solidFill>
                  <a:prstDash val="solid"/>
                </a:ln>
                <a:solidFill>
                  <a:srgbClr val="0070C0"/>
                </a:solidFill>
                <a:effectLst>
                  <a:outerShdw blurRad="38100" dist="38100" dir="2700000" algn="tl">
                    <a:srgbClr val="000000">
                      <a:alpha val="43137"/>
                    </a:srgbClr>
                  </a:outerShdw>
                  <a:reflection blurRad="12700" stA="28000" endPos="45000" dist="1000" dir="5400000" sy="-100000" algn="bl" rotWithShape="0"/>
                </a:effectLst>
                <a:uLnTx/>
                <a:uFillTx/>
                <a:latin typeface="Verdana" pitchFamily="34" charset="0"/>
                <a:ea typeface="+mj-ea"/>
                <a:cs typeface="+mj-cs"/>
              </a:rPr>
            </a:br>
            <a:r>
              <a:rPr kumimoji="0" lang="ro-RO" sz="1400" b="1" i="0" u="none" strike="noStrike" kern="1200" cap="all" spc="0" normalizeH="0" baseline="0" noProof="0" dirty="0" smtClean="0">
                <a:ln w="9000" cmpd="sng">
                  <a:solidFill>
                    <a:schemeClr val="accent4">
                      <a:shade val="50000"/>
                      <a:satMod val="120000"/>
                    </a:schemeClr>
                  </a:solidFill>
                  <a:prstDash val="solid"/>
                </a:ln>
                <a:solidFill>
                  <a:srgbClr val="0070C0"/>
                </a:solidFill>
                <a:effectLst>
                  <a:outerShdw blurRad="38100" dist="38100" dir="2700000" algn="tl">
                    <a:srgbClr val="000000">
                      <a:alpha val="43137"/>
                    </a:srgbClr>
                  </a:outerShdw>
                  <a:reflection blurRad="12700" stA="28000" endPos="45000" dist="1000" dir="5400000" sy="-100000" algn="bl" rotWithShape="0"/>
                </a:effectLst>
                <a:uLnTx/>
                <a:uFillTx/>
                <a:latin typeface="Verdana" pitchFamily="34" charset="0"/>
                <a:ea typeface="+mj-ea"/>
                <a:cs typeface="+mj-cs"/>
              </a:rPr>
              <a:t>Deva, 12 februarie 2011</a:t>
            </a:r>
            <a:endParaRPr kumimoji="0" lang="ro-RO" sz="1400" b="1" i="0" u="none" strike="noStrike" kern="1200" cap="all" spc="0" normalizeH="0" baseline="0" noProof="0" dirty="0">
              <a:ln w="9000" cmpd="sng">
                <a:solidFill>
                  <a:schemeClr val="accent4">
                    <a:shade val="50000"/>
                    <a:satMod val="120000"/>
                  </a:schemeClr>
                </a:solidFill>
                <a:prstDash val="solid"/>
              </a:ln>
              <a:solidFill>
                <a:srgbClr val="0070C0"/>
              </a:solidFill>
              <a:effectLst>
                <a:outerShdw blurRad="38100" dist="38100" dir="2700000" algn="tl">
                  <a:srgbClr val="000000">
                    <a:alpha val="43137"/>
                  </a:srgbClr>
                </a:outerShdw>
                <a:reflection blurRad="12700" stA="28000" endPos="45000" dist="1000" dir="5400000" sy="-100000" algn="bl" rotWithShape="0"/>
              </a:effectLst>
              <a:uLnTx/>
              <a:uFillTx/>
              <a:latin typeface="+mj-lt"/>
              <a:ea typeface="+mj-ea"/>
              <a:cs typeface="+mj-cs"/>
            </a:endParaRPr>
          </a:p>
        </p:txBody>
      </p:sp>
      <p:pic>
        <p:nvPicPr>
          <p:cNvPr id="7" name="Picture 6" descr="SiglaSIP.png"/>
          <p:cNvPicPr>
            <a:picLocks noChangeAspect="1"/>
          </p:cNvPicPr>
          <p:nvPr/>
        </p:nvPicPr>
        <p:blipFill>
          <a:blip r:embed="rId2" cstate="print"/>
          <a:stretch>
            <a:fillRect/>
          </a:stretch>
        </p:blipFill>
        <p:spPr>
          <a:xfrm>
            <a:off x="285720" y="428604"/>
            <a:ext cx="1571636" cy="1113200"/>
          </a:xfrm>
          <a:prstGeom prst="rect">
            <a:avLst/>
          </a:prstGeom>
          <a:ln>
            <a:noFill/>
          </a:ln>
          <a:effectLst>
            <a:outerShdw blurRad="292100" dist="139700" dir="2700000" algn="tl" rotWithShape="0">
              <a:srgbClr val="333333">
                <a:alpha val="65000"/>
              </a:srgbClr>
            </a:outerShdw>
          </a:effectLst>
        </p:spPr>
      </p:pic>
      <p:graphicFrame>
        <p:nvGraphicFramePr>
          <p:cNvPr id="9" name="Table 8"/>
          <p:cNvGraphicFramePr>
            <a:graphicFrameLocks noGrp="1"/>
          </p:cNvGraphicFramePr>
          <p:nvPr/>
        </p:nvGraphicFramePr>
        <p:xfrm>
          <a:off x="214282" y="1643050"/>
          <a:ext cx="8715436" cy="4277746"/>
        </p:xfrm>
        <a:graphic>
          <a:graphicData uri="http://schemas.openxmlformats.org/drawingml/2006/table">
            <a:tbl>
              <a:tblPr/>
              <a:tblGrid>
                <a:gridCol w="332575"/>
                <a:gridCol w="3236744"/>
                <a:gridCol w="3486174"/>
                <a:gridCol w="1659943"/>
              </a:tblGrid>
              <a:tr h="492130">
                <a:tc>
                  <a:txBody>
                    <a:bodyPr/>
                    <a:lstStyle/>
                    <a:p>
                      <a:pPr algn="ctr">
                        <a:lnSpc>
                          <a:spcPct val="115000"/>
                        </a:lnSpc>
                        <a:spcAft>
                          <a:spcPts val="0"/>
                        </a:spcAft>
                      </a:pPr>
                      <a:r>
                        <a:rPr lang="ro-RO" sz="1200" b="1" dirty="0">
                          <a:effectLst/>
                          <a:latin typeface="Calibri"/>
                          <a:ea typeface="Calibri"/>
                          <a:cs typeface="Times New Roman"/>
                        </a:rPr>
                        <a:t>Nr. crt.</a:t>
                      </a: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a:effectLst/>
                          <a:latin typeface="Calibri"/>
                          <a:ea typeface="Calibri"/>
                          <a:cs typeface="Times New Roman"/>
                        </a:rPr>
                        <a:t>Forma actuală</a:t>
                      </a: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a:effectLst/>
                          <a:latin typeface="Calibri"/>
                          <a:ea typeface="Calibri"/>
                          <a:cs typeface="Times New Roman"/>
                        </a:rPr>
                        <a:t>Forma propusă pentru modificare</a:t>
                      </a: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a:effectLst/>
                          <a:latin typeface="Calibri"/>
                          <a:ea typeface="Calibri"/>
                          <a:cs typeface="Times New Roman"/>
                        </a:rPr>
                        <a:t>Argument</a:t>
                      </a: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8513">
                <a:tc>
                  <a:txBody>
                    <a:bodyPr/>
                    <a:lstStyle/>
                    <a:p>
                      <a:pPr>
                        <a:lnSpc>
                          <a:spcPct val="115000"/>
                        </a:lnSpc>
                        <a:spcAft>
                          <a:spcPts val="0"/>
                        </a:spcAft>
                      </a:pPr>
                      <a:r>
                        <a:rPr lang="ro-RO" sz="1200" b="1">
                          <a:latin typeface="Calibri"/>
                          <a:ea typeface="Calibri"/>
                          <a:cs typeface="Times New Roman"/>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200" b="1" dirty="0">
                          <a:latin typeface="Calibri"/>
                          <a:ea typeface="Calibri"/>
                          <a:cs typeface="Times New Roman"/>
                        </a:rPr>
                        <a:t>[Anexa I</a:t>
                      </a:r>
                      <a:r>
                        <a:rPr lang="en-US" sz="1200" b="1" dirty="0">
                          <a:latin typeface="Calibri"/>
                          <a:ea typeface="Calibri"/>
                          <a:cs typeface="Times New Roman"/>
                        </a:rPr>
                        <a:t>]</a:t>
                      </a:r>
                      <a:endParaRPr lang="ro-RO" sz="1200" b="1" dirty="0">
                        <a:latin typeface="Calibri"/>
                        <a:ea typeface="Calibri"/>
                        <a:cs typeface="Times New Roman"/>
                      </a:endParaRPr>
                    </a:p>
                    <a:p>
                      <a:pPr marL="342900" lvl="0" indent="-342900">
                        <a:lnSpc>
                          <a:spcPct val="115000"/>
                        </a:lnSpc>
                        <a:spcAft>
                          <a:spcPts val="0"/>
                        </a:spcAft>
                        <a:buFont typeface="+mj-lt"/>
                        <a:buAutoNum type="arabicPeriod"/>
                      </a:pPr>
                      <a:r>
                        <a:rPr lang="ro-RO" sz="1200" b="1" dirty="0">
                          <a:latin typeface="Calibri"/>
                          <a:ea typeface="Calibri"/>
                          <a:cs typeface="Times New Roman"/>
                        </a:rPr>
                        <a:t>La data Conferinţei Judeţene, 12.02.2011, sunt recunoscute ca organizaţii sindicale afiliate la S.I.P. JUDETUL HUNEDOARA următoarele:</a:t>
                      </a:r>
                    </a:p>
                    <a:p>
                      <a:pPr>
                        <a:lnSpc>
                          <a:spcPct val="115000"/>
                        </a:lnSpc>
                        <a:spcAft>
                          <a:spcPts val="0"/>
                        </a:spcAft>
                      </a:pPr>
                      <a:r>
                        <a:rPr lang="ro-RO" sz="1200" b="1" dirty="0">
                          <a:latin typeface="Calibri"/>
                          <a:ea typeface="Calibri"/>
                          <a:cs typeface="Times New Roman"/>
                        </a:rPr>
                        <a:t>(…)</a:t>
                      </a:r>
                    </a:p>
                    <a:p>
                      <a:pPr marL="201930" indent="-201930">
                        <a:lnSpc>
                          <a:spcPct val="115000"/>
                        </a:lnSpc>
                        <a:spcAft>
                          <a:spcPts val="0"/>
                        </a:spcAft>
                      </a:pPr>
                      <a:r>
                        <a:rPr lang="ro-RO" sz="1200" b="1" dirty="0">
                          <a:solidFill>
                            <a:srgbClr val="FF0000"/>
                          </a:solidFill>
                          <a:latin typeface="Calibri"/>
                          <a:ea typeface="Calibri"/>
                          <a:cs typeface="Times New Roman"/>
                        </a:rPr>
                        <a:t>- 	Sindicatul Învăţământ Preuniversitar Ilia (S.I.P. Ilia) (…)</a:t>
                      </a:r>
                    </a:p>
                    <a:p>
                      <a:pPr marL="201930" indent="-201930">
                        <a:lnSpc>
                          <a:spcPct val="115000"/>
                        </a:lnSpc>
                        <a:spcAft>
                          <a:spcPts val="0"/>
                        </a:spcAft>
                      </a:pPr>
                      <a:r>
                        <a:rPr lang="ro-RO" sz="1200" b="1" dirty="0">
                          <a:solidFill>
                            <a:srgbClr val="FF0000"/>
                          </a:solidFill>
                          <a:latin typeface="Calibri"/>
                          <a:ea typeface="Calibri"/>
                          <a:cs typeface="Times New Roman"/>
                        </a:rPr>
                        <a:t>- 	Sindicatul Liber al Cadrelor Didactice şi Salariaţilor din Învăţământul Special şi de Ocrotire (S.L.C.D.S.Î.S.O) </a:t>
                      </a:r>
                      <a:r>
                        <a:rPr lang="ro-RO" sz="1200" b="1" dirty="0">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200" b="1">
                          <a:latin typeface="Calibri"/>
                          <a:ea typeface="Calibri"/>
                          <a:cs typeface="Times New Roman"/>
                        </a:rPr>
                        <a:t>[Anexa I</a:t>
                      </a:r>
                      <a:r>
                        <a:rPr lang="en-US" sz="1200" b="1">
                          <a:latin typeface="Calibri"/>
                          <a:ea typeface="Calibri"/>
                          <a:cs typeface="Times New Roman"/>
                        </a:rPr>
                        <a:t>]</a:t>
                      </a:r>
                      <a:endParaRPr lang="ro-RO" sz="1200" b="1">
                        <a:latin typeface="Calibri"/>
                        <a:ea typeface="Calibri"/>
                        <a:cs typeface="Times New Roman"/>
                      </a:endParaRPr>
                    </a:p>
                    <a:p>
                      <a:pPr marL="342900" lvl="0" indent="-342900">
                        <a:lnSpc>
                          <a:spcPct val="115000"/>
                        </a:lnSpc>
                        <a:spcAft>
                          <a:spcPts val="0"/>
                        </a:spcAft>
                        <a:buFont typeface="+mj-lt"/>
                        <a:buAutoNum type="arabicPeriod"/>
                      </a:pPr>
                      <a:r>
                        <a:rPr lang="ro-RO" sz="1200" b="1">
                          <a:latin typeface="Calibri"/>
                          <a:ea typeface="Calibri"/>
                          <a:cs typeface="Times New Roman"/>
                        </a:rPr>
                        <a:t>La data Conferinţei Judeţene, 12.02.2011, sunt recunoscute ca organizaţii sindicale afiliate la S.I.P. JUDETUL HUNEDOARA următoarele:</a:t>
                      </a:r>
                    </a:p>
                    <a:p>
                      <a:pPr>
                        <a:lnSpc>
                          <a:spcPct val="115000"/>
                        </a:lnSpc>
                        <a:spcAft>
                          <a:spcPts val="0"/>
                        </a:spcAft>
                      </a:pPr>
                      <a:r>
                        <a:rPr lang="ro-RO" sz="1200" b="1">
                          <a:latin typeface="Calibri"/>
                          <a:ea typeface="Calibri"/>
                          <a:cs typeface="Times New Roman"/>
                        </a:rPr>
                        <a:t>(…)</a:t>
                      </a:r>
                    </a:p>
                    <a:p>
                      <a:pPr marL="201930" indent="-201930">
                        <a:lnSpc>
                          <a:spcPct val="115000"/>
                        </a:lnSpc>
                        <a:spcAft>
                          <a:spcPts val="0"/>
                        </a:spcAft>
                      </a:pPr>
                      <a:r>
                        <a:rPr lang="ro-RO" sz="1200" b="1">
                          <a:latin typeface="Calibri"/>
                          <a:ea typeface="Calibri"/>
                          <a:cs typeface="Times New Roman"/>
                        </a:rPr>
                        <a:t>- 	Sindicatul Învăţământ Preuniversitar Zona Rurală (S.I.P. Zona Rurală)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200" b="1">
                          <a:latin typeface="Calibri"/>
                          <a:ea typeface="Calibri"/>
                          <a:cs typeface="Times New Roman"/>
                        </a:rPr>
                        <a:t>Modificare solicitată de restructurarea/dispariția unor organizații sindicale afiliate.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4257">
                <a:tc>
                  <a:txBody>
                    <a:bodyPr/>
                    <a:lstStyle/>
                    <a:p>
                      <a:pPr>
                        <a:lnSpc>
                          <a:spcPct val="115000"/>
                        </a:lnSpc>
                        <a:spcAft>
                          <a:spcPts val="0"/>
                        </a:spcAft>
                      </a:pPr>
                      <a:r>
                        <a:rPr lang="ro-RO" sz="1200" b="1">
                          <a:latin typeface="Calibri"/>
                          <a:ea typeface="Calibri"/>
                          <a:cs typeface="Times New Roma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200" b="1" dirty="0">
                          <a:latin typeface="Calibri"/>
                          <a:ea typeface="Calibri"/>
                          <a:cs typeface="Times New Roman"/>
                        </a:rPr>
                        <a:t>[Anexa II</a:t>
                      </a:r>
                      <a:r>
                        <a:rPr lang="pt-PT" sz="1200" b="1" dirty="0">
                          <a:latin typeface="Calibri"/>
                          <a:ea typeface="Calibri"/>
                          <a:cs typeface="Times New Roman"/>
                        </a:rPr>
                        <a:t>]</a:t>
                      </a:r>
                      <a:endParaRPr lang="ro-RO" sz="1200" b="1" dirty="0">
                        <a:latin typeface="Calibri"/>
                        <a:ea typeface="Calibri"/>
                        <a:cs typeface="Times New Roman"/>
                      </a:endParaRPr>
                    </a:p>
                    <a:p>
                      <a:pPr marL="201930" indent="-201930">
                        <a:lnSpc>
                          <a:spcPct val="115000"/>
                        </a:lnSpc>
                        <a:spcAft>
                          <a:spcPts val="0"/>
                        </a:spcAft>
                      </a:pPr>
                      <a:r>
                        <a:rPr lang="ro-RO" sz="1200" b="1" spc="-20" dirty="0">
                          <a:latin typeface="Calibri"/>
                          <a:ea typeface="Calibri"/>
                          <a:cs typeface="Times New Roman"/>
                        </a:rPr>
                        <a:t>6.	Personalul de conducere (liderii degrevaţi de normă didactică, preşedintele, secretarul general, vicepreşedinţii) poate primi </a:t>
                      </a:r>
                      <a:r>
                        <a:rPr lang="ro-RO" sz="1200" b="1" spc="-20" dirty="0">
                          <a:solidFill>
                            <a:srgbClr val="FF0000"/>
                          </a:solidFill>
                          <a:latin typeface="Calibri"/>
                          <a:ea typeface="Calibri"/>
                          <a:cs typeface="Times New Roman"/>
                        </a:rPr>
                        <a:t>sume echivalente cu cele prevăzute în Legea 127 / 1997 art.51 alin. 1 (</a:t>
                      </a:r>
                      <a:r>
                        <a:rPr lang="ro-RO" sz="1200" b="1" spc="-20" dirty="0">
                          <a:latin typeface="Calibri"/>
                          <a:ea typeface="Calibri"/>
                          <a:cs typeface="Times New Roman"/>
                        </a:rPr>
                        <a:t>55%, respectiv 45%  din venitul brut corespunzător funcţiei didactice</a:t>
                      </a:r>
                      <a:r>
                        <a:rPr lang="ro-RO" sz="1200" b="1" spc="-20" dirty="0">
                          <a:solidFill>
                            <a:srgbClr val="FF0000"/>
                          </a:solidFill>
                          <a:latin typeface="Calibri"/>
                          <a:ea typeface="Calibri"/>
                          <a:cs typeface="Times New Roman"/>
                        </a:rPr>
                        <a:t>).</a:t>
                      </a:r>
                      <a:endParaRPr lang="ro-RO" sz="1200" b="1" dirty="0">
                        <a:solidFill>
                          <a:srgbClr val="FF00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200" b="1" dirty="0">
                          <a:latin typeface="Calibri"/>
                          <a:ea typeface="Calibri"/>
                          <a:cs typeface="Times New Roman"/>
                        </a:rPr>
                        <a:t>[Anexa II</a:t>
                      </a:r>
                      <a:r>
                        <a:rPr lang="pt-PT" sz="1200" b="1" dirty="0">
                          <a:latin typeface="Calibri"/>
                          <a:ea typeface="Calibri"/>
                          <a:cs typeface="Times New Roman"/>
                        </a:rPr>
                        <a:t>]</a:t>
                      </a:r>
                      <a:endParaRPr lang="ro-RO" sz="1200" b="1" dirty="0">
                        <a:latin typeface="Calibri"/>
                        <a:ea typeface="Calibri"/>
                        <a:cs typeface="Times New Roman"/>
                      </a:endParaRPr>
                    </a:p>
                    <a:p>
                      <a:pPr marL="201295" indent="-201295">
                        <a:lnSpc>
                          <a:spcPct val="115000"/>
                        </a:lnSpc>
                        <a:spcAft>
                          <a:spcPts val="0"/>
                        </a:spcAft>
                      </a:pPr>
                      <a:r>
                        <a:rPr lang="ro-RO" sz="1200" b="1" dirty="0">
                          <a:latin typeface="Calibri"/>
                          <a:ea typeface="Calibri"/>
                          <a:cs typeface="Times New Roman"/>
                        </a:rPr>
                        <a:t>6.	Personalul de conducere (liderii degrevaţi de normă didactică, preşedintele, secretarul general, vicepreşedinţii) poate primi 55%, respectiv 45%  din venitul brut corespunzător funcţiei </a:t>
                      </a:r>
                      <a:r>
                        <a:rPr lang="ro-RO" sz="1200" b="1" dirty="0" smtClean="0">
                          <a:latin typeface="Calibri"/>
                          <a:ea typeface="Calibri"/>
                          <a:cs typeface="Times New Roman"/>
                        </a:rPr>
                        <a:t>didactice.</a:t>
                      </a:r>
                      <a:endParaRPr lang="ro-RO" sz="12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200" b="1" dirty="0">
                          <a:latin typeface="Calibri"/>
                          <a:ea typeface="Calibri"/>
                          <a:cs typeface="Times New Roman"/>
                        </a:rPr>
                        <a:t>Eliminare trimitere act normativ datorită abrogării acestuia.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110" y="428604"/>
            <a:ext cx="9001156"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5" name="Rectangle 4"/>
          <p:cNvSpPr/>
          <p:nvPr/>
        </p:nvSpPr>
        <p:spPr>
          <a:xfrm>
            <a:off x="4929190" y="695659"/>
            <a:ext cx="4071966" cy="766364"/>
          </a:xfrm>
          <a:prstGeom prst="rect">
            <a:avLst/>
          </a:prstGeom>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lnSpc>
                <a:spcPct val="90000"/>
              </a:lnSpc>
            </a:pPr>
            <a:r>
              <a:rPr lang="en-GB"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RAPORTUL</a:t>
            </a:r>
            <a:r>
              <a:rPr lang="ro-RO"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 </a:t>
            </a:r>
            <a:r>
              <a:rPr lang="en-GB"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COMISIEI </a:t>
            </a:r>
          </a:p>
          <a:p>
            <a:pPr algn="ctr">
              <a:lnSpc>
                <a:spcPct val="90000"/>
              </a:lnSpc>
            </a:pPr>
            <a:r>
              <a:rPr lang="en-GB"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PENTRU</a:t>
            </a:r>
            <a:r>
              <a:rPr lang="ro-RO"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 </a:t>
            </a:r>
            <a:r>
              <a:rPr lang="en-GB" sz="2400" b="1" dirty="0" smtClean="0">
                <a:ln w="50800"/>
                <a:solidFill>
                  <a:schemeClr val="bg1">
                    <a:shade val="50000"/>
                  </a:schemeClr>
                </a:solidFill>
                <a:effectLst>
                  <a:outerShdw blurRad="38100" dist="38100" dir="2700000" algn="tl">
                    <a:srgbClr val="000000">
                      <a:alpha val="43137"/>
                    </a:srgbClr>
                  </a:outerShdw>
                </a:effectLst>
                <a:latin typeface="Verdana" pitchFamily="34" charset="0"/>
              </a:rPr>
              <a:t>STATUT</a:t>
            </a:r>
            <a:endParaRPr lang="ro-RO" sz="2400" b="1" dirty="0">
              <a:ln w="50800"/>
              <a:solidFill>
                <a:schemeClr val="bg1">
                  <a:shade val="50000"/>
                </a:schemeClr>
              </a:solidFill>
              <a:effectLst>
                <a:outerShdw blurRad="38100" dist="38100" dir="2700000" algn="tl">
                  <a:srgbClr val="000000">
                    <a:alpha val="43137"/>
                  </a:srgbClr>
                </a:outerShdw>
              </a:effectLst>
            </a:endParaRPr>
          </a:p>
        </p:txBody>
      </p:sp>
      <p:sp>
        <p:nvSpPr>
          <p:cNvPr id="6" name="Title 2"/>
          <p:cNvSpPr txBox="1">
            <a:spLocks/>
          </p:cNvSpPr>
          <p:nvPr/>
        </p:nvSpPr>
        <p:spPr>
          <a:xfrm>
            <a:off x="1714480" y="812253"/>
            <a:ext cx="3186138" cy="571504"/>
          </a:xfrm>
          <a:prstGeom prst="rect">
            <a:avLst/>
          </a:prstGeom>
        </p:spPr>
        <p:txBody>
          <a:bodyPr bIns="91440" anchor="t"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o-RO" sz="1400" b="1" i="0" u="none" strike="noStrike" kern="1200" cap="all" spc="0" normalizeH="0" baseline="0" noProof="0" dirty="0" smtClean="0">
                <a:ln w="9000" cmpd="sng">
                  <a:solidFill>
                    <a:schemeClr val="accent4">
                      <a:shade val="50000"/>
                      <a:satMod val="120000"/>
                    </a:schemeClr>
                  </a:solidFill>
                  <a:prstDash val="solid"/>
                </a:ln>
                <a:solidFill>
                  <a:srgbClr val="0070C0"/>
                </a:solidFill>
                <a:effectLst>
                  <a:outerShdw blurRad="38100" dist="38100" dir="2700000" algn="tl">
                    <a:srgbClr val="000000">
                      <a:alpha val="43137"/>
                    </a:srgbClr>
                  </a:outerShdw>
                  <a:reflection blurRad="12700" stA="28000" endPos="45000" dist="1000" dir="5400000" sy="-100000" algn="bl" rotWithShape="0"/>
                </a:effectLst>
                <a:uLnTx/>
                <a:uFillTx/>
                <a:latin typeface="Verdana" pitchFamily="34" charset="0"/>
                <a:ea typeface="+mj-ea"/>
                <a:cs typeface="+mj-cs"/>
              </a:rPr>
              <a:t>Conferinţa Judeţeană</a:t>
            </a:r>
            <a:br>
              <a:rPr kumimoji="0" lang="ro-RO" sz="1400" b="1" i="0" u="none" strike="noStrike" kern="1200" cap="all" spc="0" normalizeH="0" baseline="0" noProof="0" dirty="0" smtClean="0">
                <a:ln w="9000" cmpd="sng">
                  <a:solidFill>
                    <a:schemeClr val="accent4">
                      <a:shade val="50000"/>
                      <a:satMod val="120000"/>
                    </a:schemeClr>
                  </a:solidFill>
                  <a:prstDash val="solid"/>
                </a:ln>
                <a:solidFill>
                  <a:srgbClr val="0070C0"/>
                </a:solidFill>
                <a:effectLst>
                  <a:outerShdw blurRad="38100" dist="38100" dir="2700000" algn="tl">
                    <a:srgbClr val="000000">
                      <a:alpha val="43137"/>
                    </a:srgbClr>
                  </a:outerShdw>
                  <a:reflection blurRad="12700" stA="28000" endPos="45000" dist="1000" dir="5400000" sy="-100000" algn="bl" rotWithShape="0"/>
                </a:effectLst>
                <a:uLnTx/>
                <a:uFillTx/>
                <a:latin typeface="Verdana" pitchFamily="34" charset="0"/>
                <a:ea typeface="+mj-ea"/>
                <a:cs typeface="+mj-cs"/>
              </a:rPr>
            </a:br>
            <a:r>
              <a:rPr kumimoji="0" lang="ro-RO" sz="1400" b="1" i="0" u="none" strike="noStrike" kern="1200" cap="all" spc="0" normalizeH="0" baseline="0" noProof="0" dirty="0" smtClean="0">
                <a:ln w="9000" cmpd="sng">
                  <a:solidFill>
                    <a:schemeClr val="accent4">
                      <a:shade val="50000"/>
                      <a:satMod val="120000"/>
                    </a:schemeClr>
                  </a:solidFill>
                  <a:prstDash val="solid"/>
                </a:ln>
                <a:solidFill>
                  <a:srgbClr val="0070C0"/>
                </a:solidFill>
                <a:effectLst>
                  <a:outerShdw blurRad="38100" dist="38100" dir="2700000" algn="tl">
                    <a:srgbClr val="000000">
                      <a:alpha val="43137"/>
                    </a:srgbClr>
                  </a:outerShdw>
                  <a:reflection blurRad="12700" stA="28000" endPos="45000" dist="1000" dir="5400000" sy="-100000" algn="bl" rotWithShape="0"/>
                </a:effectLst>
                <a:uLnTx/>
                <a:uFillTx/>
                <a:latin typeface="Verdana" pitchFamily="34" charset="0"/>
                <a:ea typeface="+mj-ea"/>
                <a:cs typeface="+mj-cs"/>
              </a:rPr>
              <a:t>Deva, 12 februarie 2011</a:t>
            </a:r>
            <a:endParaRPr kumimoji="0" lang="ro-RO" sz="1400" b="1" i="0" u="none" strike="noStrike" kern="1200" cap="all" spc="0" normalizeH="0" baseline="0" noProof="0" dirty="0">
              <a:ln w="9000" cmpd="sng">
                <a:solidFill>
                  <a:schemeClr val="accent4">
                    <a:shade val="50000"/>
                    <a:satMod val="120000"/>
                  </a:schemeClr>
                </a:solidFill>
                <a:prstDash val="solid"/>
              </a:ln>
              <a:solidFill>
                <a:srgbClr val="0070C0"/>
              </a:solidFill>
              <a:effectLst>
                <a:outerShdw blurRad="38100" dist="38100" dir="2700000" algn="tl">
                  <a:srgbClr val="000000">
                    <a:alpha val="43137"/>
                  </a:srgbClr>
                </a:outerShdw>
                <a:reflection blurRad="12700" stA="28000" endPos="45000" dist="1000" dir="5400000" sy="-100000" algn="bl" rotWithShape="0"/>
              </a:effectLst>
              <a:uLnTx/>
              <a:uFillTx/>
              <a:latin typeface="+mj-lt"/>
              <a:ea typeface="+mj-ea"/>
              <a:cs typeface="+mj-cs"/>
            </a:endParaRPr>
          </a:p>
        </p:txBody>
      </p:sp>
      <p:pic>
        <p:nvPicPr>
          <p:cNvPr id="7" name="Picture 6" descr="SiglaSIP.png"/>
          <p:cNvPicPr>
            <a:picLocks noChangeAspect="1"/>
          </p:cNvPicPr>
          <p:nvPr/>
        </p:nvPicPr>
        <p:blipFill>
          <a:blip r:embed="rId2" cstate="print"/>
          <a:stretch>
            <a:fillRect/>
          </a:stretch>
        </p:blipFill>
        <p:spPr>
          <a:xfrm>
            <a:off x="285720" y="428604"/>
            <a:ext cx="1571636" cy="1113200"/>
          </a:xfrm>
          <a:prstGeom prst="rect">
            <a:avLst/>
          </a:prstGeom>
          <a:ln>
            <a:noFill/>
          </a:ln>
          <a:effectLst>
            <a:outerShdw blurRad="292100" dist="139700" dir="2700000" algn="tl" rotWithShape="0">
              <a:srgbClr val="333333">
                <a:alpha val="65000"/>
              </a:srgbClr>
            </a:outerShdw>
          </a:effectLst>
        </p:spPr>
      </p:pic>
      <p:graphicFrame>
        <p:nvGraphicFramePr>
          <p:cNvPr id="9" name="Table 8"/>
          <p:cNvGraphicFramePr>
            <a:graphicFrameLocks noGrp="1"/>
          </p:cNvGraphicFramePr>
          <p:nvPr/>
        </p:nvGraphicFramePr>
        <p:xfrm>
          <a:off x="214282" y="1643050"/>
          <a:ext cx="8715436" cy="4563763"/>
        </p:xfrm>
        <a:graphic>
          <a:graphicData uri="http://schemas.openxmlformats.org/drawingml/2006/table">
            <a:tbl>
              <a:tblPr/>
              <a:tblGrid>
                <a:gridCol w="332575"/>
                <a:gridCol w="3236744"/>
                <a:gridCol w="3486174"/>
                <a:gridCol w="1659943"/>
              </a:tblGrid>
              <a:tr h="492130">
                <a:tc>
                  <a:txBody>
                    <a:bodyPr/>
                    <a:lstStyle/>
                    <a:p>
                      <a:pPr algn="ctr">
                        <a:lnSpc>
                          <a:spcPct val="115000"/>
                        </a:lnSpc>
                        <a:spcAft>
                          <a:spcPts val="0"/>
                        </a:spcAft>
                      </a:pPr>
                      <a:r>
                        <a:rPr lang="ro-RO" sz="1200" b="1" dirty="0">
                          <a:effectLst/>
                          <a:latin typeface="Calibri"/>
                          <a:ea typeface="Calibri"/>
                          <a:cs typeface="Times New Roman"/>
                        </a:rPr>
                        <a:t>Nr. crt.</a:t>
                      </a: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a:effectLst/>
                          <a:latin typeface="Calibri"/>
                          <a:ea typeface="Calibri"/>
                          <a:cs typeface="Times New Roman"/>
                        </a:rPr>
                        <a:t>Forma actuală</a:t>
                      </a: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a:effectLst/>
                          <a:latin typeface="Calibri"/>
                          <a:ea typeface="Calibri"/>
                          <a:cs typeface="Times New Roman"/>
                        </a:rPr>
                        <a:t>Forma propusă pentru modificare</a:t>
                      </a: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a:effectLst/>
                          <a:latin typeface="Calibri"/>
                          <a:ea typeface="Calibri"/>
                          <a:cs typeface="Times New Roman"/>
                        </a:rPr>
                        <a:t>Argument</a:t>
                      </a:r>
                    </a:p>
                  </a:txBody>
                  <a:tcPr marL="44230" marR="44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8513">
                <a:tc>
                  <a:txBody>
                    <a:bodyPr/>
                    <a:lstStyle/>
                    <a:p>
                      <a:pPr>
                        <a:lnSpc>
                          <a:spcPct val="115000"/>
                        </a:lnSpc>
                        <a:spcAft>
                          <a:spcPts val="0"/>
                        </a:spcAft>
                      </a:pPr>
                      <a:r>
                        <a:rPr lang="ro-RO" sz="1200" b="1">
                          <a:latin typeface="Calibri"/>
                          <a:ea typeface="Calibri"/>
                          <a:cs typeface="Times New Roma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200" b="1" dirty="0">
                          <a:latin typeface="Calibri"/>
                          <a:ea typeface="Calibri"/>
                          <a:cs typeface="Times New Roman"/>
                        </a:rPr>
                        <a:t>[Anexa II</a:t>
                      </a:r>
                      <a:r>
                        <a:rPr lang="pt-PT" sz="1200" b="1" dirty="0">
                          <a:latin typeface="Calibri"/>
                          <a:ea typeface="Calibri"/>
                          <a:cs typeface="Times New Roman"/>
                        </a:rPr>
                        <a:t>]</a:t>
                      </a:r>
                      <a:endParaRPr lang="ro-RO" sz="1200" b="1" dirty="0">
                        <a:latin typeface="Calibri"/>
                        <a:ea typeface="Calibri"/>
                        <a:cs typeface="Times New Roman"/>
                      </a:endParaRPr>
                    </a:p>
                    <a:p>
                      <a:pPr marL="201930" indent="-201930">
                        <a:lnSpc>
                          <a:spcPct val="115000"/>
                        </a:lnSpc>
                        <a:spcAft>
                          <a:spcPts val="0"/>
                        </a:spcAft>
                      </a:pPr>
                      <a:r>
                        <a:rPr lang="ro-RO" sz="1200" b="1" dirty="0">
                          <a:latin typeface="Calibri"/>
                          <a:ea typeface="Calibri"/>
                          <a:cs typeface="Times New Roman"/>
                        </a:rPr>
                        <a:t>7.	Pentru persoanele degrevate de norma didactică se mai poate acorda:</a:t>
                      </a:r>
                    </a:p>
                    <a:p>
                      <a:pPr marL="201930" indent="-201930">
                        <a:lnSpc>
                          <a:spcPct val="115000"/>
                        </a:lnSpc>
                        <a:spcAft>
                          <a:spcPts val="0"/>
                        </a:spcAft>
                      </a:pPr>
                      <a:r>
                        <a:rPr lang="ro-RO" sz="1200" b="1" dirty="0">
                          <a:latin typeface="Calibri"/>
                          <a:ea typeface="Calibri"/>
                          <a:cs typeface="Times New Roman"/>
                        </a:rPr>
                        <a:t>	a)	o sumă care să acopere sporurile</a:t>
                      </a:r>
                      <a:r>
                        <a:rPr lang="ro-RO" sz="1200" b="1" dirty="0">
                          <a:solidFill>
                            <a:srgbClr val="FF0000"/>
                          </a:solidFill>
                          <a:latin typeface="Calibri"/>
                          <a:ea typeface="Calibri"/>
                          <a:cs typeface="Times New Roman"/>
                        </a:rPr>
                        <a:t>, prevăzute de Legea 128/1997, </a:t>
                      </a:r>
                      <a:r>
                        <a:rPr lang="ro-RO" sz="1200" b="1" dirty="0">
                          <a:latin typeface="Calibri"/>
                          <a:ea typeface="Calibri"/>
                          <a:cs typeface="Times New Roman"/>
                        </a:rPr>
                        <a:t>care se pierd datorită degrevării;</a:t>
                      </a:r>
                    </a:p>
                    <a:p>
                      <a:pPr marL="201930" indent="-201930">
                        <a:lnSpc>
                          <a:spcPct val="115000"/>
                        </a:lnSpc>
                        <a:spcAft>
                          <a:spcPts val="0"/>
                        </a:spcAft>
                      </a:pPr>
                      <a:r>
                        <a:rPr lang="ro-RO" sz="1200" b="1" dirty="0">
                          <a:latin typeface="Calibri"/>
                          <a:ea typeface="Calibri"/>
                          <a:cs typeface="Times New Roman"/>
                        </a:rPr>
                        <a:t>	b)	o sumă care să acopere cheltuielile de navetă.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200" b="1">
                          <a:latin typeface="Calibri"/>
                          <a:ea typeface="Calibri"/>
                          <a:cs typeface="Times New Roman"/>
                        </a:rPr>
                        <a:t>[Anexa II</a:t>
                      </a:r>
                      <a:r>
                        <a:rPr lang="pt-PT" sz="1200" b="1">
                          <a:latin typeface="Calibri"/>
                          <a:ea typeface="Calibri"/>
                          <a:cs typeface="Times New Roman"/>
                        </a:rPr>
                        <a:t>]</a:t>
                      </a:r>
                      <a:endParaRPr lang="ro-RO" sz="1200" b="1">
                        <a:latin typeface="Calibri"/>
                        <a:ea typeface="Calibri"/>
                        <a:cs typeface="Times New Roman"/>
                      </a:endParaRPr>
                    </a:p>
                    <a:p>
                      <a:pPr marL="201930" indent="-201930">
                        <a:lnSpc>
                          <a:spcPct val="115000"/>
                        </a:lnSpc>
                        <a:spcAft>
                          <a:spcPts val="0"/>
                        </a:spcAft>
                      </a:pPr>
                      <a:r>
                        <a:rPr lang="ro-RO" sz="1200" b="1">
                          <a:latin typeface="Calibri"/>
                          <a:ea typeface="Calibri"/>
                          <a:cs typeface="Times New Roman"/>
                        </a:rPr>
                        <a:t>7.	Pentru persoanele degrevate de norma didactică se mai poate acorda:</a:t>
                      </a:r>
                    </a:p>
                    <a:p>
                      <a:pPr marL="201930" indent="-201930">
                        <a:lnSpc>
                          <a:spcPct val="115000"/>
                        </a:lnSpc>
                        <a:spcAft>
                          <a:spcPts val="0"/>
                        </a:spcAft>
                      </a:pPr>
                      <a:r>
                        <a:rPr lang="ro-RO" sz="1200" b="1">
                          <a:latin typeface="Calibri"/>
                          <a:ea typeface="Calibri"/>
                          <a:cs typeface="Times New Roman"/>
                        </a:rPr>
                        <a:t>	a)	o sumă care să acopere sporurile care se pierd datorită degrevării;</a:t>
                      </a:r>
                    </a:p>
                    <a:p>
                      <a:pPr marL="201295" indent="-201295">
                        <a:lnSpc>
                          <a:spcPct val="115000"/>
                        </a:lnSpc>
                        <a:spcAft>
                          <a:spcPts val="0"/>
                        </a:spcAft>
                      </a:pPr>
                      <a:r>
                        <a:rPr lang="ro-RO" sz="1200" b="1">
                          <a:latin typeface="Calibri"/>
                          <a:ea typeface="Calibri"/>
                          <a:cs typeface="Times New Roman"/>
                        </a:rPr>
                        <a:t>	b)	o sumă care să acopere cheltuielile de navetă.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200" b="1">
                          <a:latin typeface="Calibri"/>
                          <a:ea typeface="Calibri"/>
                          <a:cs typeface="Times New Roman"/>
                        </a:rPr>
                        <a:t>Eliminare trimitere act normativ datorită abrogării acestuia.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4257">
                <a:tc>
                  <a:txBody>
                    <a:bodyPr/>
                    <a:lstStyle/>
                    <a:p>
                      <a:pPr>
                        <a:lnSpc>
                          <a:spcPct val="115000"/>
                        </a:lnSpc>
                        <a:spcAft>
                          <a:spcPts val="0"/>
                        </a:spcAft>
                      </a:pPr>
                      <a:r>
                        <a:rPr lang="ro-RO" sz="1200" b="1">
                          <a:latin typeface="Calibri"/>
                          <a:ea typeface="Calibri"/>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200" b="1" dirty="0">
                          <a:latin typeface="Calibri"/>
                          <a:ea typeface="Calibri"/>
                          <a:cs typeface="Times New Roman"/>
                        </a:rPr>
                        <a:t>[Anexa VI</a:t>
                      </a:r>
                      <a:r>
                        <a:rPr lang="en-US" sz="1200" b="1" dirty="0">
                          <a:latin typeface="Calibri"/>
                          <a:ea typeface="Calibri"/>
                          <a:cs typeface="Times New Roman"/>
                        </a:rPr>
                        <a:t>]</a:t>
                      </a:r>
                      <a:endParaRPr lang="ro-RO" sz="1200" b="1" dirty="0">
                        <a:latin typeface="Calibri"/>
                        <a:ea typeface="Calibri"/>
                        <a:cs typeface="Times New Roman"/>
                      </a:endParaRPr>
                    </a:p>
                    <a:p>
                      <a:pPr marL="342900" lvl="0" indent="-342900">
                        <a:lnSpc>
                          <a:spcPct val="115000"/>
                        </a:lnSpc>
                        <a:spcAft>
                          <a:spcPts val="0"/>
                        </a:spcAft>
                        <a:buFont typeface="+mj-lt"/>
                        <a:buNone/>
                      </a:pPr>
                      <a:r>
                        <a:rPr lang="en-US" sz="1200" b="1" dirty="0" smtClean="0">
                          <a:latin typeface="Calibri"/>
                          <a:ea typeface="Calibri"/>
                          <a:cs typeface="Times New Roman"/>
                        </a:rPr>
                        <a:t>10. </a:t>
                      </a:r>
                      <a:r>
                        <a:rPr lang="ro-RO" sz="1200" b="1" dirty="0" smtClean="0">
                          <a:latin typeface="Calibri"/>
                          <a:ea typeface="Calibri"/>
                          <a:cs typeface="Times New Roman"/>
                        </a:rPr>
                        <a:t>Sunt </a:t>
                      </a:r>
                      <a:r>
                        <a:rPr lang="ro-RO" sz="1200" b="1" dirty="0">
                          <a:latin typeface="Calibri"/>
                          <a:ea typeface="Calibri"/>
                          <a:cs typeface="Times New Roman"/>
                        </a:rPr>
                        <a:t>recunoscute ca organizaţii sindicale afiliate la S.I.P. JUDETUL HUNEDOARA următoarele:</a:t>
                      </a:r>
                    </a:p>
                    <a:p>
                      <a:pPr>
                        <a:lnSpc>
                          <a:spcPct val="115000"/>
                        </a:lnSpc>
                        <a:spcAft>
                          <a:spcPts val="0"/>
                        </a:spcAft>
                      </a:pPr>
                      <a:r>
                        <a:rPr lang="ro-RO" sz="1200" b="1" dirty="0">
                          <a:latin typeface="Calibri"/>
                          <a:ea typeface="Calibri"/>
                          <a:cs typeface="Times New Roman"/>
                        </a:rPr>
                        <a:t>(…)</a:t>
                      </a:r>
                    </a:p>
                    <a:p>
                      <a:pPr marL="201930" indent="-201930">
                        <a:lnSpc>
                          <a:spcPct val="115000"/>
                        </a:lnSpc>
                        <a:spcAft>
                          <a:spcPts val="0"/>
                        </a:spcAft>
                      </a:pPr>
                      <a:r>
                        <a:rPr lang="ro-RO" sz="1200" b="1" dirty="0">
                          <a:solidFill>
                            <a:srgbClr val="FF0000"/>
                          </a:solidFill>
                          <a:latin typeface="Calibri"/>
                          <a:ea typeface="Calibri"/>
                          <a:cs typeface="Times New Roman"/>
                        </a:rPr>
                        <a:t>- 	Sindicatul Învăţământ Preuniversitar Ilia (S.I.P. Ilia) (…)</a:t>
                      </a:r>
                    </a:p>
                    <a:p>
                      <a:pPr marL="201930" indent="-201930">
                        <a:lnSpc>
                          <a:spcPct val="115000"/>
                        </a:lnSpc>
                        <a:spcAft>
                          <a:spcPts val="0"/>
                        </a:spcAft>
                      </a:pPr>
                      <a:r>
                        <a:rPr lang="ro-RO" sz="1200" b="1" dirty="0">
                          <a:solidFill>
                            <a:srgbClr val="FF0000"/>
                          </a:solidFill>
                          <a:latin typeface="Calibri"/>
                          <a:ea typeface="Calibri"/>
                          <a:cs typeface="Times New Roman"/>
                        </a:rPr>
                        <a:t>- 	Sindicatul Liber al Cadrelor Didactice şi Salariaţilor din Învăţământul Special şi de Ocrotire (S.L.C.D.S.Î.S.O) </a:t>
                      </a:r>
                      <a:r>
                        <a:rPr lang="ro-RO" sz="1200" b="1" dirty="0">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200" b="1" dirty="0">
                          <a:latin typeface="Calibri"/>
                          <a:ea typeface="Calibri"/>
                          <a:cs typeface="Times New Roman"/>
                        </a:rPr>
                        <a:t>[Anexa VI</a:t>
                      </a:r>
                      <a:r>
                        <a:rPr lang="pt-PT" sz="1200" b="1" dirty="0">
                          <a:latin typeface="Calibri"/>
                          <a:ea typeface="Calibri"/>
                          <a:cs typeface="Times New Roman"/>
                        </a:rPr>
                        <a:t>]</a:t>
                      </a:r>
                      <a:endParaRPr lang="ro-RO" sz="1200" b="1" dirty="0">
                        <a:latin typeface="Calibri"/>
                        <a:ea typeface="Calibri"/>
                        <a:cs typeface="Times New Roman"/>
                      </a:endParaRPr>
                    </a:p>
                    <a:p>
                      <a:pPr marL="201295" indent="-201295">
                        <a:lnSpc>
                          <a:spcPct val="115000"/>
                        </a:lnSpc>
                        <a:spcAft>
                          <a:spcPts val="0"/>
                        </a:spcAft>
                      </a:pPr>
                      <a:r>
                        <a:rPr lang="en-US" sz="1200" b="1" smtClean="0">
                          <a:latin typeface="Calibri"/>
                          <a:ea typeface="Calibri"/>
                          <a:cs typeface="Times New Roman"/>
                        </a:rPr>
                        <a:t>10</a:t>
                      </a:r>
                      <a:r>
                        <a:rPr lang="ro-RO" sz="1200" b="1" smtClean="0">
                          <a:latin typeface="Calibri"/>
                          <a:ea typeface="Calibri"/>
                          <a:cs typeface="Times New Roman"/>
                        </a:rPr>
                        <a:t>.   </a:t>
                      </a:r>
                      <a:r>
                        <a:rPr lang="ro-RO" sz="1200" b="1" dirty="0">
                          <a:latin typeface="Calibri"/>
                          <a:ea typeface="Calibri"/>
                          <a:cs typeface="Times New Roman"/>
                        </a:rPr>
                        <a:t>Sunt recunoscute ca organizaţii sindicale afiliate la S.I.P. JUDETUL HUNEDOARA următoarele:</a:t>
                      </a:r>
                    </a:p>
                    <a:p>
                      <a:pPr>
                        <a:lnSpc>
                          <a:spcPct val="115000"/>
                        </a:lnSpc>
                        <a:spcAft>
                          <a:spcPts val="0"/>
                        </a:spcAft>
                      </a:pPr>
                      <a:r>
                        <a:rPr lang="ro-RO" sz="1200" b="1" dirty="0">
                          <a:latin typeface="Calibri"/>
                          <a:ea typeface="Calibri"/>
                          <a:cs typeface="Times New Roman"/>
                        </a:rPr>
                        <a:t>(…)</a:t>
                      </a:r>
                    </a:p>
                    <a:p>
                      <a:pPr marL="201930" indent="-201930">
                        <a:lnSpc>
                          <a:spcPct val="115000"/>
                        </a:lnSpc>
                        <a:spcAft>
                          <a:spcPts val="0"/>
                        </a:spcAft>
                      </a:pPr>
                      <a:r>
                        <a:rPr lang="ro-RO" sz="1200" b="1" dirty="0">
                          <a:latin typeface="Calibri"/>
                          <a:ea typeface="Calibri"/>
                          <a:cs typeface="Times New Roman"/>
                        </a:rPr>
                        <a:t>- 	Sindicatul Învăţământ Preuniversitar Zona Rurală (S.I.P. Zona Rurală)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200" b="1" dirty="0">
                          <a:latin typeface="Calibri"/>
                          <a:ea typeface="Calibri"/>
                          <a:cs typeface="Times New Roman"/>
                        </a:rPr>
                        <a:t>Modificare solicitată de restructurarea/dispariția unor organizații sindicale afiliate.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57290" y="3500438"/>
            <a:ext cx="6400800" cy="2514616"/>
          </a:xfrm>
        </p:spPr>
        <p:txBody>
          <a:bodyPr>
            <a:normAutofit fontScale="92500"/>
          </a:bodyPr>
          <a:lstStyle/>
          <a:p>
            <a:pPr>
              <a:lnSpc>
                <a:spcPct val="90000"/>
              </a:lnSpc>
            </a:pPr>
            <a:r>
              <a:rPr lang="en-GB" sz="5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C00000"/>
                </a:solidFill>
                <a:effectLst>
                  <a:outerShdw blurRad="50800" dist="40000" dir="5400000" algn="tl" rotWithShape="0">
                    <a:srgbClr val="000000">
                      <a:shade val="5000"/>
                      <a:satMod val="120000"/>
                      <a:alpha val="33000"/>
                    </a:srgbClr>
                  </a:outerShdw>
                </a:effectLst>
                <a:latin typeface="Verdana" pitchFamily="34" charset="0"/>
              </a:rPr>
              <a:t>RAPORTUL</a:t>
            </a:r>
          </a:p>
          <a:p>
            <a:pPr>
              <a:lnSpc>
                <a:spcPct val="90000"/>
              </a:lnSpc>
            </a:pPr>
            <a:r>
              <a:rPr lang="en-GB" sz="5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C00000"/>
                </a:solidFill>
                <a:effectLst>
                  <a:outerShdw blurRad="50800" dist="40000" dir="5400000" algn="tl" rotWithShape="0">
                    <a:srgbClr val="000000">
                      <a:shade val="5000"/>
                      <a:satMod val="120000"/>
                      <a:alpha val="33000"/>
                    </a:srgbClr>
                  </a:outerShdw>
                </a:effectLst>
                <a:latin typeface="Verdana" pitchFamily="34" charset="0"/>
              </a:rPr>
              <a:t>COMISIEI </a:t>
            </a:r>
          </a:p>
          <a:p>
            <a:pPr>
              <a:lnSpc>
                <a:spcPct val="90000"/>
              </a:lnSpc>
            </a:pPr>
            <a:r>
              <a:rPr lang="en-GB" sz="5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C00000"/>
                </a:solidFill>
                <a:effectLst>
                  <a:outerShdw blurRad="50800" dist="40000" dir="5400000" algn="tl" rotWithShape="0">
                    <a:srgbClr val="000000">
                      <a:shade val="5000"/>
                      <a:satMod val="120000"/>
                      <a:alpha val="33000"/>
                    </a:srgbClr>
                  </a:outerShdw>
                </a:effectLst>
                <a:latin typeface="Verdana" pitchFamily="34" charset="0"/>
              </a:rPr>
              <a:t>PENTRU</a:t>
            </a:r>
            <a:r>
              <a:rPr lang="ro-RO" sz="5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C00000"/>
                </a:solidFill>
                <a:effectLst>
                  <a:outerShdw blurRad="50800" dist="40000" dir="5400000" algn="tl" rotWithShape="0">
                    <a:srgbClr val="000000">
                      <a:shade val="5000"/>
                      <a:satMod val="120000"/>
                      <a:alpha val="33000"/>
                    </a:srgbClr>
                  </a:outerShdw>
                </a:effectLst>
                <a:latin typeface="Verdana" pitchFamily="34" charset="0"/>
              </a:rPr>
              <a:t> </a:t>
            </a:r>
            <a:r>
              <a:rPr lang="en-GB" sz="5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C00000"/>
                </a:solidFill>
                <a:effectLst>
                  <a:outerShdw blurRad="50800" dist="40000" dir="5400000" algn="tl" rotWithShape="0">
                    <a:srgbClr val="000000">
                      <a:shade val="5000"/>
                      <a:satMod val="120000"/>
                      <a:alpha val="33000"/>
                    </a:srgbClr>
                  </a:outerShdw>
                </a:effectLst>
                <a:latin typeface="Verdana" pitchFamily="34" charset="0"/>
              </a:rPr>
              <a:t>STATUT</a:t>
            </a:r>
            <a:endParaRPr lang="en-US" sz="5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C00000"/>
              </a:solidFill>
              <a:effectLst>
                <a:outerShdw blurRad="50800" dist="40000" dir="5400000" algn="tl" rotWithShape="0">
                  <a:srgbClr val="000000">
                    <a:shade val="5000"/>
                    <a:satMod val="120000"/>
                    <a:alpha val="33000"/>
                  </a:srgbClr>
                </a:outerShdw>
              </a:effectLst>
              <a:latin typeface="Verdana" pitchFamily="34" charset="0"/>
            </a:endParaRPr>
          </a:p>
          <a:p>
            <a:endParaRPr lang="ro-RO" dirty="0">
              <a:solidFill>
                <a:srgbClr val="C00000"/>
              </a:solidFill>
            </a:endParaRPr>
          </a:p>
        </p:txBody>
      </p:sp>
      <p:sp>
        <p:nvSpPr>
          <p:cNvPr id="3" name="Title 2"/>
          <p:cNvSpPr>
            <a:spLocks noGrp="1"/>
          </p:cNvSpPr>
          <p:nvPr>
            <p:ph type="ctrTitle"/>
          </p:nvPr>
        </p:nvSpPr>
        <p:spPr/>
        <p:txBody>
          <a:bodyPr/>
          <a:lstStyle/>
          <a:p>
            <a:r>
              <a:rPr lang="ro-RO"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Verdana" pitchFamily="34" charset="0"/>
              </a:rPr>
              <a:t>Conferinţa Judeţeană</a:t>
            </a:r>
            <a:br>
              <a:rPr lang="ro-RO"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Verdana" pitchFamily="34" charset="0"/>
              </a:rPr>
            </a:br>
            <a:r>
              <a:rPr lang="ro-RO"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Verdana" pitchFamily="34" charset="0"/>
              </a:rPr>
              <a:t>Deva, 12 februarie 2011</a:t>
            </a:r>
            <a:endParaRPr lang="ro-RO" b="1" cap="all" dirty="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endParaRPr>
          </a:p>
        </p:txBody>
      </p:sp>
      <p:pic>
        <p:nvPicPr>
          <p:cNvPr id="4" name="Picture 3" descr="SiglaSIP.png"/>
          <p:cNvPicPr>
            <a:picLocks noChangeAspect="1"/>
          </p:cNvPicPr>
          <p:nvPr/>
        </p:nvPicPr>
        <p:blipFill>
          <a:blip r:embed="rId2" cstate="print"/>
          <a:stretch>
            <a:fillRect/>
          </a:stretch>
        </p:blipFill>
        <p:spPr>
          <a:xfrm>
            <a:off x="3210620" y="112689"/>
            <a:ext cx="1714512" cy="12144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med">
    <p:blinds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31</TotalTime>
  <Words>537</Words>
  <Application>Microsoft Office PowerPoint</Application>
  <PresentationFormat>On-screen Show (4:3)</PresentationFormat>
  <Paragraphs>131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Conferinţa Judeţeană Deva, 12 februarie 2011</vt:lpstr>
      <vt:lpstr>Slide 2</vt:lpstr>
      <vt:lpstr>Slide 3</vt:lpstr>
      <vt:lpstr>Slide 4</vt:lpstr>
      <vt:lpstr>Slide 5</vt:lpstr>
      <vt:lpstr>Slide 6</vt:lpstr>
      <vt:lpstr>Slide 7</vt:lpstr>
      <vt:lpstr>Conferinţa Judeţeană Deva, 12 februarie 2011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Conferinţa Judeţeană Deva, 12 februarie 2011</dc:title>
  <dc:creator>Windows User</dc:creator>
  <cp:lastModifiedBy>Paul</cp:lastModifiedBy>
  <cp:revision>7</cp:revision>
  <dcterms:created xsi:type="dcterms:W3CDTF">2011-02-06T18:21:16Z</dcterms:created>
  <dcterms:modified xsi:type="dcterms:W3CDTF">2011-02-10T14:35:38Z</dcterms:modified>
</cp:coreProperties>
</file>