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3"/>
  </p:notesMasterIdLst>
  <p:sldIdLst>
    <p:sldId id="273" r:id="rId2"/>
    <p:sldId id="278" r:id="rId3"/>
    <p:sldId id="276" r:id="rId4"/>
    <p:sldId id="277" r:id="rId5"/>
    <p:sldId id="279" r:id="rId6"/>
    <p:sldId id="282" r:id="rId7"/>
    <p:sldId id="280" r:id="rId8"/>
    <p:sldId id="281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333CC"/>
    <a:srgbClr val="FFFFFF"/>
    <a:srgbClr val="003366"/>
    <a:srgbClr val="008080"/>
    <a:srgbClr val="33CCCC"/>
    <a:srgbClr val="00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 smtClean="0"/>
              <a:t>Se face clic pentru editarea stilurilor textului Coordonatorului</a:t>
            </a:r>
          </a:p>
          <a:p>
            <a:pPr lvl="1"/>
            <a:r>
              <a:rPr lang="ro-RO" noProof="0" smtClean="0"/>
              <a:t>Nivelul secund</a:t>
            </a:r>
          </a:p>
          <a:p>
            <a:pPr lvl="2"/>
            <a:r>
              <a:rPr lang="ro-RO" noProof="0" smtClean="0"/>
              <a:t>Al treilea nivel</a:t>
            </a:r>
          </a:p>
          <a:p>
            <a:pPr lvl="3"/>
            <a:r>
              <a:rPr lang="ro-RO" noProof="0" smtClean="0"/>
              <a:t>Al patrulea nivel</a:t>
            </a:r>
          </a:p>
          <a:p>
            <a:pPr lvl="4"/>
            <a:r>
              <a:rPr lang="ro-RO" noProof="0" smtClean="0"/>
              <a:t>Al cincilea nivel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B3640E-9226-490A-9B20-4E491800407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2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 face clic pentru editare stil titlu Coordonator</a:t>
            </a:r>
          </a:p>
        </p:txBody>
      </p:sp>
      <p:sp>
        <p:nvSpPr>
          <p:cNvPr id="312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Faceţi clic pentru editarea stilului de subtitlu al coordonatorului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66C60-5DAE-4A1E-895C-84D6CC99A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AC02-ADFA-4048-820C-562F2E04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6394-37D0-4971-B8CF-2BDE4B56B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A0D95-6212-418D-A2C4-1D02B7B1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65AF-DE4E-448C-AC9D-952D3C255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F364-9E2B-48A8-86E1-FCEB24FC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444E-6D7E-438C-A788-0F6609943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E8DD-457C-4438-AB8B-CEE3E52DE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A3250-6D7B-4DE6-8C8C-DE7872962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69483-7332-4F54-A9FF-CA384B13E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64218-0090-4131-B855-63CE64983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1B77-05A2-43DE-8E24-4F1046DA2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 stil titlu Coordonator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editarea stilurilor textului Coordonatorului</a:t>
            </a:r>
          </a:p>
          <a:p>
            <a:pPr lvl="1"/>
            <a:r>
              <a:rPr lang="en-US" smtClean="0"/>
              <a:t>Nivelul secund</a:t>
            </a:r>
          </a:p>
          <a:p>
            <a:pPr lvl="2"/>
            <a:r>
              <a:rPr lang="en-US" smtClean="0"/>
              <a:t>Al treilea nivel</a:t>
            </a:r>
          </a:p>
          <a:p>
            <a:pPr lvl="3"/>
            <a:r>
              <a:rPr lang="en-US" smtClean="0"/>
              <a:t>Al patrulea nivel</a:t>
            </a:r>
          </a:p>
          <a:p>
            <a:pPr lvl="4"/>
            <a:r>
              <a:rPr lang="en-US" smtClean="0"/>
              <a:t>Al cincilea nivel</a:t>
            </a:r>
          </a:p>
        </p:txBody>
      </p:sp>
      <p:sp>
        <p:nvSpPr>
          <p:cNvPr id="311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BA49A6-5149-4A62-BD6C-884B5A972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052513"/>
            <a:ext cx="7200900" cy="1728787"/>
          </a:xfrm>
        </p:spPr>
        <p:txBody>
          <a:bodyPr/>
          <a:lstStyle/>
          <a:p>
            <a:pPr algn="ctr"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S.I.P. HUNEDOARA</a:t>
            </a:r>
            <a:r>
              <a:rPr lang="ro-RO" b="1" smtClean="0">
                <a:solidFill>
                  <a:schemeClr val="folHlink"/>
                </a:solidFill>
                <a:latin typeface="Verdana" pitchFamily="34" charset="0"/>
              </a:rPr>
              <a:t/>
            </a:r>
            <a:br>
              <a:rPr lang="ro-RO" b="1" smtClean="0">
                <a:solidFill>
                  <a:schemeClr val="folHlink"/>
                </a:solidFill>
                <a:latin typeface="Verdana" pitchFamily="34" charset="0"/>
              </a:rPr>
            </a:br>
            <a:r>
              <a:rPr lang="ro-RO" b="1" smtClean="0">
                <a:solidFill>
                  <a:schemeClr val="folHlink"/>
                </a:solidFill>
                <a:latin typeface="Verdana" pitchFamily="34" charset="0"/>
              </a:rPr>
              <a:t>Conferinţa Judeţeană</a:t>
            </a:r>
            <a:br>
              <a:rPr lang="ro-RO" b="1" smtClean="0">
                <a:solidFill>
                  <a:schemeClr val="folHlink"/>
                </a:solidFill>
                <a:latin typeface="Verdana" pitchFamily="34" charset="0"/>
              </a:rPr>
            </a:b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Deva, 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12</a:t>
            </a: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februa</a:t>
            </a: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rie 20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924175"/>
            <a:ext cx="6985000" cy="3457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800" smtClean="0">
              <a:solidFill>
                <a:srgbClr val="FFCC66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6000" b="1" smtClean="0">
                <a:solidFill>
                  <a:schemeClr val="folHlink"/>
                </a:solidFill>
                <a:latin typeface="Verdana" pitchFamily="34" charset="0"/>
              </a:rPr>
              <a:t>RAPORTUL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6000" b="1" smtClean="0">
                <a:solidFill>
                  <a:schemeClr val="folHlink"/>
                </a:solidFill>
                <a:latin typeface="Verdana" pitchFamily="34" charset="0"/>
              </a:rPr>
              <a:t>COMISIEI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6000" b="1" smtClean="0">
                <a:solidFill>
                  <a:schemeClr val="folHlink"/>
                </a:solidFill>
                <a:latin typeface="Verdana" pitchFamily="34" charset="0"/>
              </a:rPr>
              <a:t>DE CENZORI</a:t>
            </a:r>
            <a:endParaRPr lang="en-US" sz="280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93037" cy="623887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2133600"/>
            <a:ext cx="8704262" cy="4248150"/>
          </a:xfrm>
        </p:spPr>
        <p:txBody>
          <a:bodyPr/>
          <a:lstStyle/>
          <a:p>
            <a:r>
              <a:rPr lang="ro-RO" sz="2400" smtClean="0">
                <a:solidFill>
                  <a:srgbClr val="0070C0"/>
                </a:solidFill>
              </a:rPr>
              <a:t>Comisia de cenzori apreciază că bilanțul,  contul rezultatului aferent exercițiului,  situația activelor imobilizate și notele explicative la situațiile financiare anuale la sfârșitul anului 2010 dau o imagine fidelă,  clară și completă asupra patrimoniului S.I.P. Jud. Hunedoara.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Comisia de cenzori certifică prin prezentul raport datele din situațiile financiare ale S.I.P. Jud. Hunedoara raportate la</a:t>
            </a:r>
          </a:p>
          <a:p>
            <a:pPr>
              <a:buFont typeface="Wingdings" pitchFamily="2" charset="2"/>
              <a:buNone/>
            </a:pPr>
            <a:r>
              <a:rPr lang="ro-RO" sz="2400" smtClean="0">
                <a:solidFill>
                  <a:srgbClr val="0070C0"/>
                </a:solidFill>
              </a:rPr>
              <a:t>   </a:t>
            </a:r>
            <a:r>
              <a:rPr lang="ro-RO" sz="2400" b="1" smtClean="0">
                <a:solidFill>
                  <a:srgbClr val="0070C0"/>
                </a:solidFill>
              </a:rPr>
              <a:t>31 decembrie 2010.</a:t>
            </a:r>
            <a:endParaRPr lang="en-US" sz="2400" b="1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Faţă de cele constate,  Comisia de Cenzori recomandă  descărcarea de  gestiune  a conducerii S.I.P. Hunedoara pe perioada </a:t>
            </a:r>
            <a:r>
              <a:rPr lang="ro-RO" sz="2400" b="1" smtClean="0">
                <a:solidFill>
                  <a:srgbClr val="0070C0"/>
                </a:solidFill>
              </a:rPr>
              <a:t>01.01.2007 - 31.12.2010</a:t>
            </a:r>
            <a:r>
              <a:rPr lang="ro-RO" sz="2400" smtClean="0">
                <a:solidFill>
                  <a:srgbClr val="0070C0"/>
                </a:solidFill>
              </a:rPr>
              <a:t>.</a:t>
            </a:r>
            <a:endParaRPr lang="en-US" sz="240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o-RO" sz="2800" smtClean="0"/>
              <a:t> 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ro-RO" sz="2800" smtClean="0"/>
              <a:t> </a:t>
            </a:r>
            <a:endParaRPr lang="en-US" sz="2800" smtClean="0"/>
          </a:p>
          <a:p>
            <a:endParaRPr lang="en-US" sz="260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052513"/>
            <a:ext cx="7200900" cy="1728787"/>
          </a:xfrm>
        </p:spPr>
        <p:txBody>
          <a:bodyPr/>
          <a:lstStyle/>
          <a:p>
            <a:pPr algn="ctr"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S.I.P. HUNEDOARA</a:t>
            </a:r>
            <a:r>
              <a:rPr lang="ro-RO" b="1" smtClean="0">
                <a:solidFill>
                  <a:schemeClr val="folHlink"/>
                </a:solidFill>
                <a:latin typeface="Verdana" pitchFamily="34" charset="0"/>
              </a:rPr>
              <a:t/>
            </a:r>
            <a:br>
              <a:rPr lang="ro-RO" b="1" smtClean="0">
                <a:solidFill>
                  <a:schemeClr val="folHlink"/>
                </a:solidFill>
                <a:latin typeface="Verdana" pitchFamily="34" charset="0"/>
              </a:rPr>
            </a:br>
            <a:r>
              <a:rPr lang="ro-RO" b="1" smtClean="0">
                <a:solidFill>
                  <a:schemeClr val="folHlink"/>
                </a:solidFill>
                <a:latin typeface="Verdana" pitchFamily="34" charset="0"/>
              </a:rPr>
              <a:t>Conferinţa Judeţeană</a:t>
            </a:r>
            <a:br>
              <a:rPr lang="ro-RO" b="1" smtClean="0">
                <a:solidFill>
                  <a:schemeClr val="folHlink"/>
                </a:solidFill>
                <a:latin typeface="Verdana" pitchFamily="34" charset="0"/>
              </a:rPr>
            </a:b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Deva, 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12</a:t>
            </a: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februa</a:t>
            </a:r>
            <a:r>
              <a:rPr lang="ro-RO" sz="2000" b="1" smtClean="0">
                <a:solidFill>
                  <a:schemeClr val="folHlink"/>
                </a:solidFill>
                <a:latin typeface="Verdana" pitchFamily="34" charset="0"/>
              </a:rPr>
              <a:t>rie 20</a:t>
            </a:r>
            <a:r>
              <a:rPr lang="en-US" sz="2000" b="1" smtClean="0">
                <a:solidFill>
                  <a:schemeClr val="folHlink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924175"/>
            <a:ext cx="6985000" cy="3457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800" smtClean="0">
              <a:solidFill>
                <a:srgbClr val="FFCC66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6000" b="1" smtClean="0">
                <a:solidFill>
                  <a:schemeClr val="folHlink"/>
                </a:solidFill>
                <a:latin typeface="Verdana" pitchFamily="34" charset="0"/>
              </a:rPr>
              <a:t>RAPORTUL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6000" b="1" smtClean="0">
                <a:solidFill>
                  <a:schemeClr val="folHlink"/>
                </a:solidFill>
                <a:latin typeface="Verdana" pitchFamily="34" charset="0"/>
              </a:rPr>
              <a:t>COMISIEI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6000" b="1" smtClean="0">
                <a:solidFill>
                  <a:schemeClr val="folHlink"/>
                </a:solidFill>
                <a:latin typeface="Verdana" pitchFamily="34" charset="0"/>
              </a:rPr>
              <a:t>DE CENZORI</a:t>
            </a:r>
            <a:endParaRPr lang="en-US" sz="280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695325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  <a:endParaRPr lang="en-US" sz="3200" b="1" smtClean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64235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Comisia de Cenzori a fost aleasă de Conferinţa Judeţeană din 09.1</a:t>
            </a:r>
            <a:r>
              <a:rPr lang="en-US" sz="2400" smtClean="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.200</a:t>
            </a:r>
            <a:r>
              <a:rPr lang="en-US" sz="2400" smtClean="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800" smtClean="0">
              <a:solidFill>
                <a:schemeClr val="folHlink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Are următoarea componenţă: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800" smtClean="0">
              <a:solidFill>
                <a:schemeClr val="folHlink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chemeClr val="folHlink"/>
                </a:solidFill>
              </a:rPr>
              <a:t>			Bolog Rodica		S.I.P. Petrila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chemeClr val="folHlink"/>
                </a:solidFill>
              </a:rPr>
              <a:t>			</a:t>
            </a:r>
            <a:r>
              <a:rPr lang="en-US" sz="2400" smtClean="0">
                <a:solidFill>
                  <a:schemeClr val="folHlink"/>
                </a:solidFill>
              </a:rPr>
              <a:t>Căldăraş Emil	</a:t>
            </a:r>
            <a:r>
              <a:rPr lang="ro-RO" sz="2400" smtClean="0">
                <a:solidFill>
                  <a:schemeClr val="folHlink"/>
                </a:solidFill>
              </a:rPr>
              <a:t>	S.I.P. Hunedoara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chemeClr val="folHlink"/>
                </a:solidFill>
              </a:rPr>
              <a:t>			</a:t>
            </a:r>
            <a:r>
              <a:rPr lang="en-US" sz="2400" smtClean="0">
                <a:solidFill>
                  <a:schemeClr val="folHlink"/>
                </a:solidFill>
              </a:rPr>
              <a:t>Deldegan Dorina</a:t>
            </a:r>
            <a:r>
              <a:rPr lang="ro-RO" sz="2400" smtClean="0">
                <a:solidFill>
                  <a:schemeClr val="folHlink"/>
                </a:solidFill>
              </a:rPr>
              <a:t>	S.I.P. Deva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chemeClr val="folHlink"/>
                </a:solidFill>
              </a:rPr>
              <a:t>			</a:t>
            </a:r>
            <a:r>
              <a:rPr lang="fr-FR" sz="2400" smtClean="0">
                <a:solidFill>
                  <a:schemeClr val="folHlink"/>
                </a:solidFill>
              </a:rPr>
              <a:t>Blânda Mihai</a:t>
            </a:r>
            <a:r>
              <a:rPr lang="ro-RO" sz="2400" smtClean="0">
                <a:solidFill>
                  <a:schemeClr val="folHlink"/>
                </a:solidFill>
              </a:rPr>
              <a:t>		S.I.P. Brad</a:t>
            </a:r>
            <a:endParaRPr lang="fr-F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chemeClr val="folHlink"/>
                </a:solidFill>
              </a:rPr>
              <a:t>			</a:t>
            </a:r>
            <a:r>
              <a:rPr lang="fr-FR" sz="2400" smtClean="0">
                <a:solidFill>
                  <a:schemeClr val="folHlink"/>
                </a:solidFill>
              </a:rPr>
              <a:t>Humiţă Vasile</a:t>
            </a:r>
            <a:r>
              <a:rPr lang="ro-RO" sz="2400" smtClean="0">
                <a:solidFill>
                  <a:schemeClr val="folHlink"/>
                </a:solidFill>
              </a:rPr>
              <a:t>	S.I.P. Lupeni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                   Fot</a:t>
            </a:r>
            <a:r>
              <a:rPr lang="ro-RO" sz="2400" smtClean="0">
                <a:solidFill>
                  <a:schemeClr val="folHlink"/>
                </a:solidFill>
              </a:rPr>
              <a:t>ău Constantin     S.I.P. Petroșani</a:t>
            </a:r>
          </a:p>
          <a:p>
            <a:pPr eaLnBrk="1" hangingPunct="1">
              <a:lnSpc>
                <a:spcPct val="90000"/>
              </a:lnSpc>
            </a:pPr>
            <a:r>
              <a:rPr lang="ro-RO" sz="2400" smtClean="0">
                <a:solidFill>
                  <a:schemeClr val="folHlink"/>
                </a:solidFill>
              </a:rPr>
              <a:t>Raportul analizează perioada 01.01.2007 - 31.12.2010.</a:t>
            </a:r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  <a:endParaRPr lang="en-US" sz="3200" b="1" smtClean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5123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2205038"/>
            <a:ext cx="8704262" cy="1582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SOLDUL S.I.P. Jud. </a:t>
            </a:r>
            <a:r>
              <a:rPr lang="ro-RO" sz="2400" smtClean="0">
                <a:solidFill>
                  <a:srgbClr val="3333CC"/>
                </a:solidFill>
                <a:latin typeface="Arial Unicode MS" pitchFamily="34" charset="-128"/>
              </a:rPr>
              <a:t>Hunedoara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, la data de </a:t>
            </a:r>
            <a:r>
              <a:rPr lang="en-US" sz="2400" smtClean="0">
                <a:solidFill>
                  <a:schemeClr val="folHlink"/>
                </a:solidFill>
                <a:latin typeface="Arial Unicode MS" pitchFamily="34" charset="-128"/>
              </a:rPr>
              <a:t>01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.</a:t>
            </a:r>
            <a:r>
              <a:rPr lang="en-US" sz="2400" smtClean="0">
                <a:solidFill>
                  <a:schemeClr val="folHlink"/>
                </a:solidFill>
                <a:latin typeface="Arial Unicode MS" pitchFamily="34" charset="-128"/>
              </a:rPr>
              <a:t>01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.20</a:t>
            </a:r>
            <a:r>
              <a:rPr lang="en-US" sz="2400" smtClean="0">
                <a:solidFill>
                  <a:schemeClr val="folHlink"/>
                </a:solidFill>
                <a:latin typeface="Arial Unicode MS" pitchFamily="34" charset="-128"/>
              </a:rPr>
              <a:t>07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, era de </a:t>
            </a:r>
            <a:r>
              <a:rPr lang="ro-RO" sz="2400" b="1" smtClean="0">
                <a:solidFill>
                  <a:srgbClr val="3333CC"/>
                </a:solidFill>
              </a:rPr>
              <a:t>32.158,80 </a:t>
            </a: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lei.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2400" b="1" smtClean="0">
              <a:solidFill>
                <a:schemeClr val="folHlink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ro-RO" sz="2400" smtClean="0">
                <a:solidFill>
                  <a:schemeClr val="folHlink"/>
                </a:solidFill>
                <a:latin typeface="Arial Unicode MS" pitchFamily="34" charset="-128"/>
              </a:rPr>
              <a:t>ÎNCASĂRI / VENITURI</a:t>
            </a:r>
          </a:p>
          <a:p>
            <a:pPr eaLnBrk="1" hangingPunct="1">
              <a:lnSpc>
                <a:spcPct val="90000"/>
              </a:lnSpc>
            </a:pPr>
            <a:endParaRPr lang="ro-RO" sz="2800" smtClean="0">
              <a:solidFill>
                <a:schemeClr val="folHlin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68313" y="3860800"/>
          <a:ext cx="8207375" cy="2682748"/>
        </p:xfrm>
        <a:graphic>
          <a:graphicData uri="http://schemas.openxmlformats.org/drawingml/2006/table">
            <a:tbl>
              <a:tblPr/>
              <a:tblGrid>
                <a:gridCol w="3919537"/>
                <a:gridCol w="2590800"/>
                <a:gridCol w="1697038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EXPLICAŢIA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PERIOADA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Cotizaţii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2.594.562,69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Dobândă bancă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506,63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Alte încasări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865.919,20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ÎNCASĂRI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3.460.988,52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93037" cy="1462088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  <a:endParaRPr lang="en-US" sz="3200" b="1" smtClean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844675"/>
            <a:ext cx="7772400" cy="501650"/>
          </a:xfrm>
        </p:spPr>
        <p:txBody>
          <a:bodyPr/>
          <a:lstStyle/>
          <a:p>
            <a:pPr eaLnBrk="1" hangingPunct="1"/>
            <a:r>
              <a:rPr lang="ro-RO" sz="2400" b="1" smtClean="0">
                <a:solidFill>
                  <a:srgbClr val="3333CC"/>
                </a:solidFill>
                <a:latin typeface="Arial Unicode MS" pitchFamily="34" charset="-128"/>
              </a:rPr>
              <a:t>PLĂŢI / CHELTUIELI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188" y="2276475"/>
          <a:ext cx="7561262" cy="4171188"/>
        </p:xfrm>
        <a:graphic>
          <a:graphicData uri="http://schemas.openxmlformats.org/drawingml/2006/table">
            <a:tbl>
              <a:tblPr/>
              <a:tblGrid>
                <a:gridCol w="3611562"/>
                <a:gridCol w="2386013"/>
                <a:gridCol w="15636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EXPLICAŢIA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PERIOADĂ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1. Cotizaţie F.S.Î. “Spiru Haret”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242.124,00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 Cotizaţie C.N.S.L.R.- Frăţia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69.700,00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3. Convorbiri telefonice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106.782,59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4. Comision bancă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10.941,51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5. Deplasări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218.640,48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6. Organizare festivităţi – protocol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570.010,81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 Ajutoare sociale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20.260,00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 Indemnizaţii și contribuții buget stat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1.229.989,00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 Investiții depozit bancar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480.000,00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10. Cheltuieli materiale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508.972,96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din care: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amenajare, reparații sediu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2.980,00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mijloace fixe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108.079,04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obiecte de inventar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76.931,89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alte cheltuieli materiale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320.982.03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PLĂŢI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3.457.421,35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695325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  <a:endParaRPr lang="en-US" sz="3200" b="1" smtClean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353425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2000" b="1" smtClean="0"/>
              <a:t>	</a:t>
            </a:r>
            <a:r>
              <a:rPr lang="ro-RO" sz="2400" b="1" smtClean="0">
                <a:solidFill>
                  <a:srgbClr val="3333CC"/>
                </a:solidFill>
                <a:latin typeface="Arial Unicode MS" pitchFamily="34" charset="-128"/>
              </a:rPr>
              <a:t>RECAPITULAŢIE  - B.C.R.</a:t>
            </a:r>
          </a:p>
          <a:p>
            <a:r>
              <a:rPr lang="ro-RO" sz="2200" smtClean="0">
                <a:solidFill>
                  <a:srgbClr val="3333CC"/>
                </a:solidFill>
              </a:rPr>
              <a:t>1. 	Sold la începutul perioadei:</a:t>
            </a:r>
            <a:r>
              <a:rPr lang="en-US" sz="2200" smtClean="0">
                <a:solidFill>
                  <a:srgbClr val="3333CC"/>
                </a:solidFill>
              </a:rPr>
              <a:t> 01.01.2007</a:t>
            </a:r>
            <a:r>
              <a:rPr lang="ro-RO" sz="2200" smtClean="0">
                <a:solidFill>
                  <a:srgbClr val="3333CC"/>
                </a:solidFill>
              </a:rPr>
              <a:t> </a:t>
            </a:r>
            <a:r>
              <a:rPr lang="en-US" sz="2200" smtClean="0">
                <a:solidFill>
                  <a:srgbClr val="3333CC"/>
                </a:solidFill>
              </a:rPr>
              <a:t>  </a:t>
            </a:r>
            <a:r>
              <a:rPr lang="ro-RO" sz="2200" smtClean="0">
                <a:solidFill>
                  <a:srgbClr val="3333CC"/>
                </a:solidFill>
              </a:rPr>
              <a:t>        </a:t>
            </a:r>
            <a:r>
              <a:rPr lang="ro-RO" sz="2200" b="1" smtClean="0">
                <a:solidFill>
                  <a:srgbClr val="3333CC"/>
                </a:solidFill>
              </a:rPr>
              <a:t>32.158,80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2.	Încasări:					3.460.988,52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3.	Total:						3.493.147,32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4.	Plăţi:						3.457.421,35           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5. 	Sold la sfârşitul perioadei</a:t>
            </a:r>
            <a:r>
              <a:rPr lang="en-US" sz="2200" smtClean="0">
                <a:solidFill>
                  <a:srgbClr val="3333CC"/>
                </a:solidFill>
              </a:rPr>
              <a:t>:</a:t>
            </a:r>
            <a:r>
              <a:rPr lang="ro-RO" sz="2200" smtClean="0">
                <a:solidFill>
                  <a:srgbClr val="3333CC"/>
                </a:solidFill>
              </a:rPr>
              <a:t> 31.12.2010             </a:t>
            </a:r>
            <a:r>
              <a:rPr lang="ro-RO" sz="2200" b="1" smtClean="0">
                <a:solidFill>
                  <a:srgbClr val="3333CC"/>
                </a:solidFill>
              </a:rPr>
              <a:t>35.725,97         </a:t>
            </a:r>
            <a:endParaRPr lang="en-US" sz="2200" smtClean="0">
              <a:solidFill>
                <a:srgbClr val="3333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o-RO" sz="2200" smtClean="0">
                <a:solidFill>
                  <a:srgbClr val="3333CC"/>
                </a:solidFill>
              </a:rPr>
              <a:t>            din care:   -      2.087,11 lei în casă;</a:t>
            </a:r>
          </a:p>
          <a:p>
            <a:pPr>
              <a:buFont typeface="Wingdings" pitchFamily="2" charset="2"/>
              <a:buNone/>
            </a:pPr>
            <a:r>
              <a:rPr lang="ro-RO" sz="2200" smtClean="0">
                <a:solidFill>
                  <a:srgbClr val="3333CC"/>
                </a:solidFill>
              </a:rPr>
              <a:t>                            -    33.638,86 lei în cont curent;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6.	Depozit bancar:			           </a:t>
            </a:r>
            <a:r>
              <a:rPr lang="ro-RO" sz="2200" b="1" smtClean="0">
                <a:solidFill>
                  <a:srgbClr val="3333CC"/>
                </a:solidFill>
              </a:rPr>
              <a:t>160.000,00</a:t>
            </a:r>
            <a:endParaRPr lang="en-US" sz="2200" smtClean="0">
              <a:solidFill>
                <a:srgbClr val="3333CC"/>
              </a:solidFill>
            </a:endParaRPr>
          </a:p>
          <a:p>
            <a:r>
              <a:rPr lang="ro-RO" sz="2200" smtClean="0">
                <a:solidFill>
                  <a:srgbClr val="3333CC"/>
                </a:solidFill>
              </a:rPr>
              <a:t>7.</a:t>
            </a:r>
            <a:r>
              <a:rPr lang="ro-RO" sz="2200" b="1" smtClean="0">
                <a:solidFill>
                  <a:srgbClr val="3333CC"/>
                </a:solidFill>
              </a:rPr>
              <a:t>	TOTAL					            195.725,97</a:t>
            </a:r>
            <a:endParaRPr lang="en-US" sz="2200" smtClean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400" b="1" smtClean="0">
              <a:solidFill>
                <a:srgbClr val="33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695325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  <a:endParaRPr lang="en-US" sz="3200" b="1" smtClean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353425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2000" b="1" smtClean="0"/>
              <a:t>	</a:t>
            </a:r>
            <a:r>
              <a:rPr lang="ro-RO" sz="2400" b="1" smtClean="0">
                <a:solidFill>
                  <a:srgbClr val="3333CC"/>
                </a:solidFill>
                <a:latin typeface="Arial Unicode MS" pitchFamily="34" charset="-128"/>
              </a:rPr>
              <a:t>RECAPITULAŢIE  - B.R.D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400" b="1" smtClean="0">
              <a:solidFill>
                <a:srgbClr val="3333CC"/>
              </a:solidFill>
              <a:latin typeface="Arial Unicode MS" pitchFamily="34" charset="-128"/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1. 	Sold la începutul perioadei:		</a:t>
            </a:r>
            <a:r>
              <a:rPr lang="ro-RO" sz="2400" b="1" smtClean="0">
                <a:solidFill>
                  <a:srgbClr val="0070C0"/>
                </a:solidFill>
              </a:rPr>
              <a:t>            6.971,02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 2.	Încasări:			                   109.389,82  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 3.	Total:				                   116.360,84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 4.	Plăţi:				                   103.644,22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 5. 	Sold la sfârşitul perioadei 31.12.2010     </a:t>
            </a:r>
            <a:r>
              <a:rPr lang="ro-RO" sz="2400" b="1" smtClean="0">
                <a:solidFill>
                  <a:srgbClr val="0070C0"/>
                </a:solidFill>
              </a:rPr>
              <a:t>12.716,62  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b="1" smtClean="0">
                <a:solidFill>
                  <a:srgbClr val="0070C0"/>
                </a:solidFill>
              </a:rPr>
              <a:t> </a:t>
            </a:r>
            <a:r>
              <a:rPr lang="ro-RO" sz="2400" smtClean="0">
                <a:solidFill>
                  <a:srgbClr val="0070C0"/>
                </a:solidFill>
              </a:rPr>
              <a:t>6.	Depozit bancar:			         </a:t>
            </a:r>
            <a:r>
              <a:rPr lang="ro-RO" sz="2400" b="1" smtClean="0">
                <a:solidFill>
                  <a:srgbClr val="0070C0"/>
                </a:solidFill>
              </a:rPr>
              <a:t>45.072,40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b="1" smtClean="0">
                <a:solidFill>
                  <a:srgbClr val="0070C0"/>
                </a:solidFill>
              </a:rPr>
              <a:t> </a:t>
            </a:r>
            <a:r>
              <a:rPr lang="ro-RO" sz="2400" smtClean="0">
                <a:solidFill>
                  <a:srgbClr val="0070C0"/>
                </a:solidFill>
              </a:rPr>
              <a:t>7.</a:t>
            </a:r>
            <a:r>
              <a:rPr lang="ro-RO" sz="2400" b="1" smtClean="0">
                <a:solidFill>
                  <a:srgbClr val="0070C0"/>
                </a:solidFill>
              </a:rPr>
              <a:t>	TOTAL				          57.789,02</a:t>
            </a:r>
            <a:endParaRPr lang="en-US" sz="2400" smtClean="0">
              <a:solidFill>
                <a:srgbClr val="0070C0"/>
              </a:solidFill>
            </a:endParaRPr>
          </a:p>
          <a:p>
            <a:endParaRPr lang="en-US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400" b="1" smtClean="0">
              <a:solidFill>
                <a:srgbClr val="33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793037" cy="623887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47513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rgbClr val="3333CC"/>
                </a:solidFill>
              </a:rPr>
              <a:t>	</a:t>
            </a:r>
            <a:r>
              <a:rPr lang="ro-RO" sz="2400" smtClean="0">
                <a:solidFill>
                  <a:srgbClr val="0070C0"/>
                </a:solidFill>
              </a:rPr>
              <a:t>Comisia de Cenzori a mai constatat că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2400" smtClean="0">
                <a:solidFill>
                  <a:srgbClr val="0070C0"/>
                </a:solidFill>
              </a:rPr>
              <a:t>S.I.P. Jud. Hunedoara deţine următorul patrimoniu:</a:t>
            </a:r>
            <a:endParaRPr lang="en-US" sz="240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800" smtClean="0">
              <a:solidFill>
                <a:srgbClr val="3333CC"/>
              </a:solidFill>
              <a:latin typeface="Arial Unicode MS" pitchFamily="34" charset="-128"/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mijloace fixe proprietatea Liceului Pedagogic “Sabin Drăgoi” Deva în valoare de  </a:t>
            </a:r>
            <a:r>
              <a:rPr lang="ro-RO" sz="2400" b="1" smtClean="0">
                <a:solidFill>
                  <a:srgbClr val="0070C0"/>
                </a:solidFill>
              </a:rPr>
              <a:t>244,99</a:t>
            </a:r>
            <a:r>
              <a:rPr lang="ro-RO" sz="2400" smtClean="0">
                <a:solidFill>
                  <a:srgbClr val="0070C0"/>
                </a:solidFill>
              </a:rPr>
              <a:t>;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obiecte de inventar proprietatea S.I.P. Hunedoara în valoare de  </a:t>
            </a:r>
            <a:r>
              <a:rPr lang="ro-RO" sz="2400" b="1" smtClean="0">
                <a:solidFill>
                  <a:srgbClr val="0070C0"/>
                </a:solidFill>
              </a:rPr>
              <a:t>76.931,89 lei</a:t>
            </a:r>
            <a:r>
              <a:rPr lang="en-US" sz="2400" b="1" smtClean="0">
                <a:solidFill>
                  <a:srgbClr val="0070C0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(</a:t>
            </a:r>
            <a:r>
              <a:rPr lang="ro-RO" sz="2400" smtClean="0">
                <a:solidFill>
                  <a:srgbClr val="0070C0"/>
                </a:solidFill>
              </a:rPr>
              <a:t>conform listelor de inventar</a:t>
            </a:r>
            <a:r>
              <a:rPr lang="en-US" sz="2400" smtClean="0">
                <a:solidFill>
                  <a:srgbClr val="0070C0"/>
                </a:solidFill>
              </a:rPr>
              <a:t>)</a:t>
            </a:r>
            <a:r>
              <a:rPr lang="ro-RO" sz="2400" smtClean="0">
                <a:solidFill>
                  <a:srgbClr val="0070C0"/>
                </a:solidFill>
              </a:rPr>
              <a:t>;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mijloace fixe  proprietatea S.I.P. Hunedoara în valoare de </a:t>
            </a:r>
            <a:r>
              <a:rPr lang="ro-RO" sz="2400" b="1" smtClean="0">
                <a:solidFill>
                  <a:srgbClr val="0070C0"/>
                </a:solidFill>
              </a:rPr>
              <a:t>108.079,04 lei</a:t>
            </a:r>
            <a:r>
              <a:rPr lang="ro-RO" sz="2400" smtClean="0">
                <a:solidFill>
                  <a:srgbClr val="0070C0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(</a:t>
            </a:r>
            <a:r>
              <a:rPr lang="ro-RO" sz="2400" smtClean="0">
                <a:solidFill>
                  <a:srgbClr val="0070C0"/>
                </a:solidFill>
              </a:rPr>
              <a:t>conform listelor de  inventar);</a:t>
            </a:r>
            <a:endParaRPr lang="en-US" sz="2400" smtClean="0">
              <a:solidFill>
                <a:srgbClr val="0070C0"/>
              </a:solidFill>
            </a:endParaRPr>
          </a:p>
          <a:p>
            <a:r>
              <a:rPr lang="ro-RO" sz="2400" smtClean="0">
                <a:solidFill>
                  <a:srgbClr val="0070C0"/>
                </a:solidFill>
              </a:rPr>
              <a:t>Casa Învăţătorului din Vaţa de Jos (aflată momentan în conservare).</a:t>
            </a:r>
            <a:endParaRPr lang="en-US" sz="24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2400" smtClean="0">
              <a:solidFill>
                <a:srgbClr val="33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93037" cy="623887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704263" cy="4248150"/>
          </a:xfrm>
        </p:spPr>
        <p:txBody>
          <a:bodyPr/>
          <a:lstStyle/>
          <a:p>
            <a:r>
              <a:rPr lang="ro-RO" sz="2600" smtClean="0">
                <a:solidFill>
                  <a:srgbClr val="0070C0"/>
                </a:solidFill>
              </a:rPr>
              <a:t>S.I.P. Jud. Hunedoara obține venituri numai din cotizații și dobânzi bancare;</a:t>
            </a:r>
            <a:endParaRPr lang="en-US" sz="2600" smtClean="0">
              <a:solidFill>
                <a:srgbClr val="0070C0"/>
              </a:solidFill>
            </a:endParaRPr>
          </a:p>
          <a:p>
            <a:r>
              <a:rPr lang="ro-RO" sz="2600" smtClean="0">
                <a:solidFill>
                  <a:srgbClr val="0070C0"/>
                </a:solidFill>
              </a:rPr>
              <a:t>Soldurile conturilor au fost analizate și comparate cu situația reală;</a:t>
            </a:r>
            <a:endParaRPr lang="en-US" sz="2600" smtClean="0">
              <a:solidFill>
                <a:srgbClr val="0070C0"/>
              </a:solidFill>
            </a:endParaRPr>
          </a:p>
          <a:p>
            <a:r>
              <a:rPr lang="ro-RO" sz="2600" smtClean="0">
                <a:solidFill>
                  <a:srgbClr val="0070C0"/>
                </a:solidFill>
              </a:rPr>
              <a:t>Comisia de cenzori a procedat la examinarea metodelor și procedurilor utilizate de S.I.P Jud. Hunedoara pentru ținerea contabilității și a conturilor, a efectuat un control prin sondaj al documentelor justificative astfel încât să se obțină o imagine corectă a conturilor;</a:t>
            </a:r>
            <a:endParaRPr lang="en-US" sz="2600" smtClean="0">
              <a:solidFill>
                <a:srgbClr val="0070C0"/>
              </a:solidFill>
            </a:endParaRPr>
          </a:p>
          <a:p>
            <a:pPr eaLnBrk="1" hangingPunct="1"/>
            <a:endParaRPr lang="ro-RO" sz="2400" smtClean="0">
              <a:solidFill>
                <a:srgbClr val="33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93037" cy="623887"/>
          </a:xfrm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folHlink"/>
                </a:solidFill>
                <a:latin typeface="Verdana" pitchFamily="34" charset="0"/>
              </a:rPr>
              <a:t>RAPORT</a:t>
            </a:r>
            <a:r>
              <a:rPr lang="ro-RO" sz="3200" b="1" smtClean="0">
                <a:solidFill>
                  <a:schemeClr val="folHlink"/>
                </a:solidFill>
                <a:latin typeface="Verdana" pitchFamily="34" charset="0"/>
              </a:rPr>
              <a:t> – Comisia de Cenzori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704262" cy="4248150"/>
          </a:xfrm>
        </p:spPr>
        <p:txBody>
          <a:bodyPr/>
          <a:lstStyle/>
          <a:p>
            <a:r>
              <a:rPr lang="ro-RO" sz="2600" smtClean="0">
                <a:solidFill>
                  <a:srgbClr val="0070C0"/>
                </a:solidFill>
              </a:rPr>
              <a:t>Comisia de cenzori nu a constatat abateri de fond pe perioada de gestiune raportată, </a:t>
            </a:r>
          </a:p>
          <a:p>
            <a:pPr>
              <a:buFont typeface="Wingdings" pitchFamily="2" charset="2"/>
              <a:buNone/>
            </a:pPr>
            <a:r>
              <a:rPr lang="ro-RO" sz="2600" smtClean="0">
                <a:solidFill>
                  <a:srgbClr val="0070C0"/>
                </a:solidFill>
              </a:rPr>
              <a:t>   adică 01 ianuarie 2007– 31 decembrie 2010.</a:t>
            </a:r>
            <a:endParaRPr lang="en-US" sz="2600" smtClean="0">
              <a:solidFill>
                <a:srgbClr val="0070C0"/>
              </a:solidFill>
            </a:endParaRPr>
          </a:p>
          <a:p>
            <a:r>
              <a:rPr lang="ro-RO" sz="2600" smtClean="0">
                <a:solidFill>
                  <a:srgbClr val="0070C0"/>
                </a:solidFill>
              </a:rPr>
              <a:t>În bilanțul la 31 decembrie 2010 au fost preluate corect soldurile debitoare și creditoare din balanța de verificare la 31 decembrie 2010, respectându-se prevederile Legii Contabilității nr. 82 / 1991 republicată, precum și a reglementărilor privind persoanele juridice fără scop patrimonial;</a:t>
            </a:r>
            <a:endParaRPr lang="en-US" sz="26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Combinaţii">
  <a:themeElements>
    <a:clrScheme name="Combinaţi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mbinaţii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binaţi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binaţi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binaţi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767</TotalTime>
  <Words>464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Tahoma</vt:lpstr>
      <vt:lpstr>Arial</vt:lpstr>
      <vt:lpstr>Wingdings</vt:lpstr>
      <vt:lpstr>Verdana</vt:lpstr>
      <vt:lpstr>Arial Unicode MS</vt:lpstr>
      <vt:lpstr>Calibri</vt:lpstr>
      <vt:lpstr>Times New Roman</vt:lpstr>
      <vt:lpstr>Combinaţii</vt:lpstr>
      <vt:lpstr>S.I.P. HUNEDOARA Conferinţa Judeţeană Deva, 12 februarie 2011</vt:lpstr>
      <vt:lpstr>RAPORT – Comisia de CENZORI</vt:lpstr>
      <vt:lpstr>RAPORT – Comisia de Cenzori</vt:lpstr>
      <vt:lpstr>RAPORT – Comisia de Cenzori</vt:lpstr>
      <vt:lpstr>RAPORT – Comisia de Cenzori</vt:lpstr>
      <vt:lpstr>RAPORT – Comisia de Cenzori</vt:lpstr>
      <vt:lpstr>RAPORT – Comisia de Cenzori</vt:lpstr>
      <vt:lpstr>RAPORT – Comisia de Cenzori</vt:lpstr>
      <vt:lpstr>RAPORT – Comisia de Cenzori</vt:lpstr>
      <vt:lpstr>RAPORT – Comisia de Cenzori</vt:lpstr>
      <vt:lpstr>S.I.P. HUNEDOARA Conferinţa Judeţeană Deva, 12 februarie 2011</vt:lpstr>
    </vt:vector>
  </TitlesOfParts>
  <Company>SIP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S.I.P.  HUNEDOARA</dc:title>
  <dc:creator>SIP</dc:creator>
  <cp:lastModifiedBy>lugojan alexandru</cp:lastModifiedBy>
  <cp:revision>50</cp:revision>
  <dcterms:created xsi:type="dcterms:W3CDTF">2006-07-10T15:33:56Z</dcterms:created>
  <dcterms:modified xsi:type="dcterms:W3CDTF">2011-02-21T11:03:21Z</dcterms:modified>
</cp:coreProperties>
</file>